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heme/themeOverride1.xml" ContentType="application/vnd.openxmlformats-officedocument.themeOverride+xml"/>
  <Override PartName="/ppt/theme/themeOverride2.xml" ContentType="application/vnd.openxmlformats-officedocument.themeOverr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377" r:id="rId3"/>
    <p:sldId id="324" r:id="rId4"/>
    <p:sldId id="330" r:id="rId5"/>
    <p:sldId id="345" r:id="rId6"/>
    <p:sldId id="373" r:id="rId7"/>
    <p:sldId id="346" r:id="rId8"/>
    <p:sldId id="366" r:id="rId9"/>
    <p:sldId id="347" r:id="rId10"/>
    <p:sldId id="374" r:id="rId11"/>
    <p:sldId id="348" r:id="rId12"/>
    <p:sldId id="375" r:id="rId13"/>
    <p:sldId id="331" r:id="rId14"/>
    <p:sldId id="371" r:id="rId15"/>
    <p:sldId id="334" r:id="rId16"/>
    <p:sldId id="335" r:id="rId17"/>
    <p:sldId id="379" r:id="rId18"/>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28E2C74-2EA3-4889-9BE6-6D13A08E74CE}" v="22" dt="2026-05-25T20:29:45.511"/>
  </p1510:revLst>
</p1510:revInfo>
</file>

<file path=ppt/tableStyles.xml><?xml version="1.0" encoding="utf-8"?>
<a:tblStyleLst xmlns:a="http://schemas.openxmlformats.org/drawingml/2006/main" def="{5C22544A-7EE6-4342-B048-85BDC9FD1C3A}">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Mellemlayout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7" autoAdjust="0"/>
    <p:restoredTop sz="94660"/>
  </p:normalViewPr>
  <p:slideViewPr>
    <p:cSldViewPr snapToGrid="0">
      <p:cViewPr varScale="1">
        <p:scale>
          <a:sx n="70" d="100"/>
          <a:sy n="70" d="100"/>
        </p:scale>
        <p:origin x="42" y="3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i Jamili" userId="ff6938fd66f8434c" providerId="LiveId" clId="{877961A2-9519-4FEF-B533-A9E6BB6CD09B}"/>
    <pc:docChg chg="undo custSel addSld delSld modSld">
      <pc:chgData name="Ali Jamili" userId="ff6938fd66f8434c" providerId="LiveId" clId="{877961A2-9519-4FEF-B533-A9E6BB6CD09B}" dt="2026-05-25T20:26:56.312" v="614"/>
      <pc:docMkLst>
        <pc:docMk/>
      </pc:docMkLst>
      <pc:sldChg chg="addSp delSp modSp mod">
        <pc:chgData name="Ali Jamili" userId="ff6938fd66f8434c" providerId="LiveId" clId="{877961A2-9519-4FEF-B533-A9E6BB6CD09B}" dt="2026-05-25T19:47:47.101" v="249" actId="20577"/>
        <pc:sldMkLst>
          <pc:docMk/>
          <pc:sldMk cId="918357923" sldId="256"/>
        </pc:sldMkLst>
        <pc:spChg chg="mod">
          <ac:chgData name="Ali Jamili" userId="ff6938fd66f8434c" providerId="LiveId" clId="{877961A2-9519-4FEF-B533-A9E6BB6CD09B}" dt="2026-05-25T19:47:47.101" v="249" actId="20577"/>
          <ac:spMkLst>
            <pc:docMk/>
            <pc:sldMk cId="918357923" sldId="256"/>
            <ac:spMk id="2" creationId="{E7DF015C-499E-536A-C08E-F903732DED19}"/>
          </ac:spMkLst>
        </pc:spChg>
        <pc:spChg chg="mod">
          <ac:chgData name="Ali Jamili" userId="ff6938fd66f8434c" providerId="LiveId" clId="{877961A2-9519-4FEF-B533-A9E6BB6CD09B}" dt="2026-05-24T14:55:12.615" v="1" actId="26606"/>
          <ac:spMkLst>
            <pc:docMk/>
            <pc:sldMk cId="918357923" sldId="256"/>
            <ac:spMk id="3" creationId="{1B2CE1EF-5569-E874-5D7D-D329B662F78F}"/>
          </ac:spMkLst>
        </pc:spChg>
        <pc:spChg chg="del">
          <ac:chgData name="Ali Jamili" userId="ff6938fd66f8434c" providerId="LiveId" clId="{877961A2-9519-4FEF-B533-A9E6BB6CD09B}" dt="2026-05-24T14:55:12.615" v="1" actId="26606"/>
          <ac:spMkLst>
            <pc:docMk/>
            <pc:sldMk cId="918357923" sldId="256"/>
            <ac:spMk id="31" creationId="{9B7AD9F6-8CE7-4299-8FC6-328F4DCD3FF9}"/>
          </ac:spMkLst>
        </pc:spChg>
        <pc:spChg chg="del">
          <ac:chgData name="Ali Jamili" userId="ff6938fd66f8434c" providerId="LiveId" clId="{877961A2-9519-4FEF-B533-A9E6BB6CD09B}" dt="2026-05-24T14:55:12.615" v="1" actId="26606"/>
          <ac:spMkLst>
            <pc:docMk/>
            <pc:sldMk cId="918357923" sldId="256"/>
            <ac:spMk id="33" creationId="{F49775AF-8896-43EE-92C6-83497D6DC56F}"/>
          </ac:spMkLst>
        </pc:spChg>
        <pc:spChg chg="add">
          <ac:chgData name="Ali Jamili" userId="ff6938fd66f8434c" providerId="LiveId" clId="{877961A2-9519-4FEF-B533-A9E6BB6CD09B}" dt="2026-05-24T14:55:12.615" v="1" actId="26606"/>
          <ac:spMkLst>
            <pc:docMk/>
            <pc:sldMk cId="918357923" sldId="256"/>
            <ac:spMk id="1031" creationId="{E91DC736-0EF8-4F87-9146-EBF1D2EE4D3D}"/>
          </ac:spMkLst>
        </pc:spChg>
        <pc:spChg chg="add">
          <ac:chgData name="Ali Jamili" userId="ff6938fd66f8434c" providerId="LiveId" clId="{877961A2-9519-4FEF-B533-A9E6BB6CD09B}" dt="2026-05-24T14:55:12.615" v="1" actId="26606"/>
          <ac:spMkLst>
            <pc:docMk/>
            <pc:sldMk cId="918357923" sldId="256"/>
            <ac:spMk id="1033" creationId="{097CD68E-23E3-4007-8847-CD0944C4F7BE}"/>
          </ac:spMkLst>
        </pc:spChg>
        <pc:spChg chg="add">
          <ac:chgData name="Ali Jamili" userId="ff6938fd66f8434c" providerId="LiveId" clId="{877961A2-9519-4FEF-B533-A9E6BB6CD09B}" dt="2026-05-24T14:55:12.615" v="1" actId="26606"/>
          <ac:spMkLst>
            <pc:docMk/>
            <pc:sldMk cId="918357923" sldId="256"/>
            <ac:spMk id="1035" creationId="{AF2F604E-43BE-4DC3-B983-E071523364F8}"/>
          </ac:spMkLst>
        </pc:spChg>
        <pc:spChg chg="add">
          <ac:chgData name="Ali Jamili" userId="ff6938fd66f8434c" providerId="LiveId" clId="{877961A2-9519-4FEF-B533-A9E6BB6CD09B}" dt="2026-05-24T14:55:12.615" v="1" actId="26606"/>
          <ac:spMkLst>
            <pc:docMk/>
            <pc:sldMk cId="918357923" sldId="256"/>
            <ac:spMk id="1037" creationId="{08C9B587-E65E-4B52-B37C-ABEBB6E87928}"/>
          </ac:spMkLst>
        </pc:spChg>
        <pc:picChg chg="add mod ord">
          <ac:chgData name="Ali Jamili" userId="ff6938fd66f8434c" providerId="LiveId" clId="{877961A2-9519-4FEF-B533-A9E6BB6CD09B}" dt="2026-05-24T14:55:12.615" v="1" actId="26606"/>
          <ac:picMkLst>
            <pc:docMk/>
            <pc:sldMk cId="918357923" sldId="256"/>
            <ac:picMk id="1026" creationId="{0B4DFF9A-7A0A-4B88-8641-32062AF153E9}"/>
          </ac:picMkLst>
        </pc:picChg>
      </pc:sldChg>
      <pc:sldChg chg="del">
        <pc:chgData name="Ali Jamili" userId="ff6938fd66f8434c" providerId="LiveId" clId="{877961A2-9519-4FEF-B533-A9E6BB6CD09B}" dt="2026-05-24T15:40:41.203" v="230"/>
        <pc:sldMkLst>
          <pc:docMk/>
          <pc:sldMk cId="3171114269" sldId="257"/>
        </pc:sldMkLst>
      </pc:sldChg>
      <pc:sldChg chg="modSp mod">
        <pc:chgData name="Ali Jamili" userId="ff6938fd66f8434c" providerId="LiveId" clId="{877961A2-9519-4FEF-B533-A9E6BB6CD09B}" dt="2026-05-24T15:04:47.636" v="28" actId="27636"/>
        <pc:sldMkLst>
          <pc:docMk/>
          <pc:sldMk cId="2970471633" sldId="324"/>
        </pc:sldMkLst>
        <pc:spChg chg="mod">
          <ac:chgData name="Ali Jamili" userId="ff6938fd66f8434c" providerId="LiveId" clId="{877961A2-9519-4FEF-B533-A9E6BB6CD09B}" dt="2026-05-24T15:04:47.636" v="28" actId="27636"/>
          <ac:spMkLst>
            <pc:docMk/>
            <pc:sldMk cId="2970471633" sldId="324"/>
            <ac:spMk id="3" creationId="{BA870756-193C-11C2-BCDB-83C290417BDE}"/>
          </ac:spMkLst>
        </pc:spChg>
      </pc:sldChg>
      <pc:sldChg chg="modSp mod">
        <pc:chgData name="Ali Jamili" userId="ff6938fd66f8434c" providerId="LiveId" clId="{877961A2-9519-4FEF-B533-A9E6BB6CD09B}" dt="2026-05-25T19:48:18.555" v="257" actId="20577"/>
        <pc:sldMkLst>
          <pc:docMk/>
          <pc:sldMk cId="2970471633" sldId="330"/>
        </pc:sldMkLst>
        <pc:spChg chg="mod">
          <ac:chgData name="Ali Jamili" userId="ff6938fd66f8434c" providerId="LiveId" clId="{877961A2-9519-4FEF-B533-A9E6BB6CD09B}" dt="2026-05-25T19:48:18.555" v="257" actId="20577"/>
          <ac:spMkLst>
            <pc:docMk/>
            <pc:sldMk cId="2970471633" sldId="330"/>
            <ac:spMk id="3" creationId="{BA870756-193C-11C2-BCDB-83C290417BDE}"/>
          </ac:spMkLst>
        </pc:spChg>
      </pc:sldChg>
      <pc:sldChg chg="modSp mod">
        <pc:chgData name="Ali Jamili" userId="ff6938fd66f8434c" providerId="LiveId" clId="{877961A2-9519-4FEF-B533-A9E6BB6CD09B}" dt="2026-05-24T15:05:35.675" v="43" actId="20577"/>
        <pc:sldMkLst>
          <pc:docMk/>
          <pc:sldMk cId="2970471633" sldId="331"/>
        </pc:sldMkLst>
        <pc:spChg chg="mod">
          <ac:chgData name="Ali Jamili" userId="ff6938fd66f8434c" providerId="LiveId" clId="{877961A2-9519-4FEF-B533-A9E6BB6CD09B}" dt="2026-05-24T15:05:35.675" v="43" actId="20577"/>
          <ac:spMkLst>
            <pc:docMk/>
            <pc:sldMk cId="2970471633" sldId="331"/>
            <ac:spMk id="3" creationId="{BA870756-193C-11C2-BCDB-83C290417BDE}"/>
          </ac:spMkLst>
        </pc:spChg>
      </pc:sldChg>
      <pc:sldChg chg="modSp del mod">
        <pc:chgData name="Ali Jamili" userId="ff6938fd66f8434c" providerId="LiveId" clId="{877961A2-9519-4FEF-B533-A9E6BB6CD09B}" dt="2026-05-24T15:41:33.011" v="232"/>
        <pc:sldMkLst>
          <pc:docMk/>
          <pc:sldMk cId="2970471633" sldId="332"/>
        </pc:sldMkLst>
        <pc:spChg chg="mod">
          <ac:chgData name="Ali Jamili" userId="ff6938fd66f8434c" providerId="LiveId" clId="{877961A2-9519-4FEF-B533-A9E6BB6CD09B}" dt="2026-05-24T15:06:10.920" v="130" actId="20577"/>
          <ac:spMkLst>
            <pc:docMk/>
            <pc:sldMk cId="2970471633" sldId="332"/>
            <ac:spMk id="2" creationId="{AF4D50C0-386F-B684-E35A-B1AF8B3282AB}"/>
          </ac:spMkLst>
        </pc:spChg>
      </pc:sldChg>
      <pc:sldChg chg="del">
        <pc:chgData name="Ali Jamili" userId="ff6938fd66f8434c" providerId="LiveId" clId="{877961A2-9519-4FEF-B533-A9E6BB6CD09B}" dt="2026-05-25T19:53:48.540" v="288" actId="47"/>
        <pc:sldMkLst>
          <pc:docMk/>
          <pc:sldMk cId="2970471633" sldId="333"/>
        </pc:sldMkLst>
      </pc:sldChg>
      <pc:sldChg chg="modSp del mod">
        <pc:chgData name="Ali Jamili" userId="ff6938fd66f8434c" providerId="LiveId" clId="{877961A2-9519-4FEF-B533-A9E6BB6CD09B}" dt="2026-05-25T20:25:49.291" v="587"/>
        <pc:sldMkLst>
          <pc:docMk/>
          <pc:sldMk cId="2970471633" sldId="336"/>
        </pc:sldMkLst>
        <pc:spChg chg="mod">
          <ac:chgData name="Ali Jamili" userId="ff6938fd66f8434c" providerId="LiveId" clId="{877961A2-9519-4FEF-B533-A9E6BB6CD09B}" dt="2026-05-25T20:24:12.275" v="585" actId="108"/>
          <ac:spMkLst>
            <pc:docMk/>
            <pc:sldMk cId="2970471633" sldId="336"/>
            <ac:spMk id="3" creationId="{BA870756-193C-11C2-BCDB-83C290417BDE}"/>
          </ac:spMkLst>
        </pc:spChg>
      </pc:sldChg>
      <pc:sldChg chg="del">
        <pc:chgData name="Ali Jamili" userId="ff6938fd66f8434c" providerId="LiveId" clId="{877961A2-9519-4FEF-B533-A9E6BB6CD09B}" dt="2026-05-24T15:06:41.341" v="132" actId="47"/>
        <pc:sldMkLst>
          <pc:docMk/>
          <pc:sldMk cId="2970471633" sldId="337"/>
        </pc:sldMkLst>
      </pc:sldChg>
      <pc:sldChg chg="add del">
        <pc:chgData name="Ali Jamili" userId="ff6938fd66f8434c" providerId="LiveId" clId="{877961A2-9519-4FEF-B533-A9E6BB6CD09B}" dt="2026-05-24T15:12:21.144" v="135"/>
        <pc:sldMkLst>
          <pc:docMk/>
          <pc:sldMk cId="3637034610" sldId="337"/>
        </pc:sldMkLst>
      </pc:sldChg>
      <pc:sldChg chg="modSp add del mod">
        <pc:chgData name="Ali Jamili" userId="ff6938fd66f8434c" providerId="LiveId" clId="{877961A2-9519-4FEF-B533-A9E6BB6CD09B}" dt="2026-05-24T15:20:35.845" v="148"/>
        <pc:sldMkLst>
          <pc:docMk/>
          <pc:sldMk cId="915033697" sldId="338"/>
        </pc:sldMkLst>
        <pc:spChg chg="mod">
          <ac:chgData name="Ali Jamili" userId="ff6938fd66f8434c" providerId="LiveId" clId="{877961A2-9519-4FEF-B533-A9E6BB6CD09B}" dt="2026-05-24T15:12:21.179" v="136" actId="27636"/>
          <ac:spMkLst>
            <pc:docMk/>
            <pc:sldMk cId="915033697" sldId="338"/>
            <ac:spMk id="3" creationId="{BA870756-193C-11C2-BCDB-83C290417BDE}"/>
          </ac:spMkLst>
        </pc:spChg>
      </pc:sldChg>
      <pc:sldChg chg="add del">
        <pc:chgData name="Ali Jamili" userId="ff6938fd66f8434c" providerId="LiveId" clId="{877961A2-9519-4FEF-B533-A9E6BB6CD09B}" dt="2026-05-24T15:12:45.107" v="139"/>
        <pc:sldMkLst>
          <pc:docMk/>
          <pc:sldMk cId="2334493375" sldId="339"/>
        </pc:sldMkLst>
      </pc:sldChg>
      <pc:sldChg chg="modSp add del mod">
        <pc:chgData name="Ali Jamili" userId="ff6938fd66f8434c" providerId="LiveId" clId="{877961A2-9519-4FEF-B533-A9E6BB6CD09B}" dt="2026-05-24T15:20:48.894" v="150"/>
        <pc:sldMkLst>
          <pc:docMk/>
          <pc:sldMk cId="1766700347" sldId="340"/>
        </pc:sldMkLst>
        <pc:spChg chg="mod">
          <ac:chgData name="Ali Jamili" userId="ff6938fd66f8434c" providerId="LiveId" clId="{877961A2-9519-4FEF-B533-A9E6BB6CD09B}" dt="2026-05-24T15:12:45.131" v="140" actId="27636"/>
          <ac:spMkLst>
            <pc:docMk/>
            <pc:sldMk cId="1766700347" sldId="340"/>
            <ac:spMk id="2" creationId="{AF4D50C0-386F-B684-E35A-B1AF8B3282AB}"/>
          </ac:spMkLst>
        </pc:spChg>
      </pc:sldChg>
      <pc:sldChg chg="add del">
        <pc:chgData name="Ali Jamili" userId="ff6938fd66f8434c" providerId="LiveId" clId="{877961A2-9519-4FEF-B533-A9E6BB6CD09B}" dt="2026-05-24T15:13:07.042" v="143"/>
        <pc:sldMkLst>
          <pc:docMk/>
          <pc:sldMk cId="331578521" sldId="341"/>
        </pc:sldMkLst>
      </pc:sldChg>
      <pc:sldChg chg="add del">
        <pc:chgData name="Ali Jamili" userId="ff6938fd66f8434c" providerId="LiveId" clId="{877961A2-9519-4FEF-B533-A9E6BB6CD09B}" dt="2026-05-24T15:21:00.891" v="152"/>
        <pc:sldMkLst>
          <pc:docMk/>
          <pc:sldMk cId="2858690951" sldId="342"/>
        </pc:sldMkLst>
      </pc:sldChg>
      <pc:sldChg chg="add del">
        <pc:chgData name="Ali Jamili" userId="ff6938fd66f8434c" providerId="LiveId" clId="{877961A2-9519-4FEF-B533-A9E6BB6CD09B}" dt="2026-05-24T15:13:32.783" v="146"/>
        <pc:sldMkLst>
          <pc:docMk/>
          <pc:sldMk cId="958917964" sldId="343"/>
        </pc:sldMkLst>
      </pc:sldChg>
      <pc:sldChg chg="add del">
        <pc:chgData name="Ali Jamili" userId="ff6938fd66f8434c" providerId="LiveId" clId="{877961A2-9519-4FEF-B533-A9E6BB6CD09B}" dt="2026-05-24T15:21:16.489" v="154"/>
        <pc:sldMkLst>
          <pc:docMk/>
          <pc:sldMk cId="814483312" sldId="344"/>
        </pc:sldMkLst>
      </pc:sldChg>
      <pc:sldChg chg="modSp add mod">
        <pc:chgData name="Ali Jamili" userId="ff6938fd66f8434c" providerId="LiveId" clId="{877961A2-9519-4FEF-B533-A9E6BB6CD09B}" dt="2026-05-25T19:49:09.539" v="276" actId="20577"/>
        <pc:sldMkLst>
          <pc:docMk/>
          <pc:sldMk cId="3999791491" sldId="345"/>
        </pc:sldMkLst>
        <pc:spChg chg="mod">
          <ac:chgData name="Ali Jamili" userId="ff6938fd66f8434c" providerId="LiveId" clId="{877961A2-9519-4FEF-B533-A9E6BB6CD09B}" dt="2026-05-25T19:49:09.539" v="276" actId="20577"/>
          <ac:spMkLst>
            <pc:docMk/>
            <pc:sldMk cId="3999791491" sldId="345"/>
            <ac:spMk id="3" creationId="{BA870756-193C-11C2-BCDB-83C290417BDE}"/>
          </ac:spMkLst>
        </pc:spChg>
      </pc:sldChg>
      <pc:sldChg chg="modSp add mod">
        <pc:chgData name="Ali Jamili" userId="ff6938fd66f8434c" providerId="LiveId" clId="{877961A2-9519-4FEF-B533-A9E6BB6CD09B}" dt="2026-05-25T19:49:43.215" v="278" actId="20577"/>
        <pc:sldMkLst>
          <pc:docMk/>
          <pc:sldMk cId="814433808" sldId="346"/>
        </pc:sldMkLst>
        <pc:spChg chg="mod">
          <ac:chgData name="Ali Jamili" userId="ff6938fd66f8434c" providerId="LiveId" clId="{877961A2-9519-4FEF-B533-A9E6BB6CD09B}" dt="2026-05-25T19:49:43.215" v="278" actId="20577"/>
          <ac:spMkLst>
            <pc:docMk/>
            <pc:sldMk cId="814433808" sldId="346"/>
            <ac:spMk id="3" creationId="{BA870756-193C-11C2-BCDB-83C290417BDE}"/>
          </ac:spMkLst>
        </pc:spChg>
      </pc:sldChg>
      <pc:sldChg chg="add">
        <pc:chgData name="Ali Jamili" userId="ff6938fd66f8434c" providerId="LiveId" clId="{877961A2-9519-4FEF-B533-A9E6BB6CD09B}" dt="2026-05-24T15:21:00.888" v="151"/>
        <pc:sldMkLst>
          <pc:docMk/>
          <pc:sldMk cId="100720724" sldId="347"/>
        </pc:sldMkLst>
      </pc:sldChg>
      <pc:sldChg chg="add">
        <pc:chgData name="Ali Jamili" userId="ff6938fd66f8434c" providerId="LiveId" clId="{877961A2-9519-4FEF-B533-A9E6BB6CD09B}" dt="2026-05-24T15:21:16.480" v="153"/>
        <pc:sldMkLst>
          <pc:docMk/>
          <pc:sldMk cId="3108609293" sldId="348"/>
        </pc:sldMkLst>
      </pc:sldChg>
      <pc:sldChg chg="add del">
        <pc:chgData name="Ali Jamili" userId="ff6938fd66f8434c" providerId="LiveId" clId="{877961A2-9519-4FEF-B533-A9E6BB6CD09B}" dt="2026-05-24T15:21:50.931" v="157"/>
        <pc:sldMkLst>
          <pc:docMk/>
          <pc:sldMk cId="1080962582" sldId="349"/>
        </pc:sldMkLst>
      </pc:sldChg>
      <pc:sldChg chg="add del">
        <pc:chgData name="Ali Jamili" userId="ff6938fd66f8434c" providerId="LiveId" clId="{877961A2-9519-4FEF-B533-A9E6BB6CD09B}" dt="2026-05-24T15:24:32.985" v="168"/>
        <pc:sldMkLst>
          <pc:docMk/>
          <pc:sldMk cId="2603226418" sldId="350"/>
        </pc:sldMkLst>
      </pc:sldChg>
      <pc:sldChg chg="add del">
        <pc:chgData name="Ali Jamili" userId="ff6938fd66f8434c" providerId="LiveId" clId="{877961A2-9519-4FEF-B533-A9E6BB6CD09B}" dt="2026-05-24T15:22:21.516" v="160"/>
        <pc:sldMkLst>
          <pc:docMk/>
          <pc:sldMk cId="3916412786" sldId="351"/>
        </pc:sldMkLst>
      </pc:sldChg>
      <pc:sldChg chg="add del">
        <pc:chgData name="Ali Jamili" userId="ff6938fd66f8434c" providerId="LiveId" clId="{877961A2-9519-4FEF-B533-A9E6BB6CD09B}" dt="2026-05-24T15:24:55.669" v="172"/>
        <pc:sldMkLst>
          <pc:docMk/>
          <pc:sldMk cId="8561172" sldId="352"/>
        </pc:sldMkLst>
      </pc:sldChg>
      <pc:sldChg chg="add del">
        <pc:chgData name="Ali Jamili" userId="ff6938fd66f8434c" providerId="LiveId" clId="{877961A2-9519-4FEF-B533-A9E6BB6CD09B}" dt="2026-05-24T15:23:03.759" v="163"/>
        <pc:sldMkLst>
          <pc:docMk/>
          <pc:sldMk cId="1366744726" sldId="353"/>
        </pc:sldMkLst>
      </pc:sldChg>
      <pc:sldChg chg="add del">
        <pc:chgData name="Ali Jamili" userId="ff6938fd66f8434c" providerId="LiveId" clId="{877961A2-9519-4FEF-B533-A9E6BB6CD09B}" dt="2026-05-24T15:25:09.471" v="178"/>
        <pc:sldMkLst>
          <pc:docMk/>
          <pc:sldMk cId="3432085214" sldId="354"/>
        </pc:sldMkLst>
      </pc:sldChg>
      <pc:sldChg chg="add del">
        <pc:chgData name="Ali Jamili" userId="ff6938fd66f8434c" providerId="LiveId" clId="{877961A2-9519-4FEF-B533-A9E6BB6CD09B}" dt="2026-05-24T15:23:32.131" v="166"/>
        <pc:sldMkLst>
          <pc:docMk/>
          <pc:sldMk cId="1170942681" sldId="355"/>
        </pc:sldMkLst>
      </pc:sldChg>
      <pc:sldChg chg="add del">
        <pc:chgData name="Ali Jamili" userId="ff6938fd66f8434c" providerId="LiveId" clId="{877961A2-9519-4FEF-B533-A9E6BB6CD09B}" dt="2026-05-24T15:25:21.972" v="184"/>
        <pc:sldMkLst>
          <pc:docMk/>
          <pc:sldMk cId="3505964639" sldId="356"/>
        </pc:sldMkLst>
      </pc:sldChg>
      <pc:sldChg chg="add del">
        <pc:chgData name="Ali Jamili" userId="ff6938fd66f8434c" providerId="LiveId" clId="{877961A2-9519-4FEF-B533-A9E6BB6CD09B}" dt="2026-05-24T15:24:43.951" v="170"/>
        <pc:sldMkLst>
          <pc:docMk/>
          <pc:sldMk cId="2741760516" sldId="357"/>
        </pc:sldMkLst>
      </pc:sldChg>
      <pc:sldChg chg="add del">
        <pc:chgData name="Ali Jamili" userId="ff6938fd66f8434c" providerId="LiveId" clId="{877961A2-9519-4FEF-B533-A9E6BB6CD09B}" dt="2026-05-24T15:30:05.584" v="189"/>
        <pc:sldMkLst>
          <pc:docMk/>
          <pc:sldMk cId="1863239642" sldId="358"/>
        </pc:sldMkLst>
      </pc:sldChg>
      <pc:sldChg chg="modSp add del mod">
        <pc:chgData name="Ali Jamili" userId="ff6938fd66f8434c" providerId="LiveId" clId="{877961A2-9519-4FEF-B533-A9E6BB6CD09B}" dt="2026-05-24T15:25:08.539" v="175"/>
        <pc:sldMkLst>
          <pc:docMk/>
          <pc:sldMk cId="4274463734" sldId="359"/>
        </pc:sldMkLst>
        <pc:spChg chg="mod">
          <ac:chgData name="Ali Jamili" userId="ff6938fd66f8434c" providerId="LiveId" clId="{877961A2-9519-4FEF-B533-A9E6BB6CD09B}" dt="2026-05-24T15:24:55.684" v="173" actId="27636"/>
          <ac:spMkLst>
            <pc:docMk/>
            <pc:sldMk cId="4274463734" sldId="359"/>
            <ac:spMk id="2" creationId="{AF4D50C0-386F-B684-E35A-B1AF8B3282AB}"/>
          </ac:spMkLst>
        </pc:spChg>
      </pc:sldChg>
      <pc:sldChg chg="modSp add del mod">
        <pc:chgData name="Ali Jamili" userId="ff6938fd66f8434c" providerId="LiveId" clId="{877961A2-9519-4FEF-B533-A9E6BB6CD09B}" dt="2026-05-24T15:30:17.737" v="191"/>
        <pc:sldMkLst>
          <pc:docMk/>
          <pc:sldMk cId="950816423" sldId="360"/>
        </pc:sldMkLst>
        <pc:spChg chg="mod">
          <ac:chgData name="Ali Jamili" userId="ff6938fd66f8434c" providerId="LiveId" clId="{877961A2-9519-4FEF-B533-A9E6BB6CD09B}" dt="2026-05-24T15:25:08.556" v="176" actId="27636"/>
          <ac:spMkLst>
            <pc:docMk/>
            <pc:sldMk cId="950816423" sldId="360"/>
            <ac:spMk id="3" creationId="{BA870756-193C-11C2-BCDB-83C290417BDE}"/>
          </ac:spMkLst>
        </pc:spChg>
      </pc:sldChg>
      <pc:sldChg chg="modSp add del mod">
        <pc:chgData name="Ali Jamili" userId="ff6938fd66f8434c" providerId="LiveId" clId="{877961A2-9519-4FEF-B533-A9E6BB6CD09B}" dt="2026-05-24T15:25:20.409" v="181"/>
        <pc:sldMkLst>
          <pc:docMk/>
          <pc:sldMk cId="3729363433" sldId="361"/>
        </pc:sldMkLst>
        <pc:spChg chg="mod">
          <ac:chgData name="Ali Jamili" userId="ff6938fd66f8434c" providerId="LiveId" clId="{877961A2-9519-4FEF-B533-A9E6BB6CD09B}" dt="2026-05-24T15:25:09.482" v="179" actId="27636"/>
          <ac:spMkLst>
            <pc:docMk/>
            <pc:sldMk cId="3729363433" sldId="361"/>
            <ac:spMk id="2" creationId="{AF4D50C0-386F-B684-E35A-B1AF8B3282AB}"/>
          </ac:spMkLst>
        </pc:spChg>
      </pc:sldChg>
      <pc:sldChg chg="modSp add del mod">
        <pc:chgData name="Ali Jamili" userId="ff6938fd66f8434c" providerId="LiveId" clId="{877961A2-9519-4FEF-B533-A9E6BB6CD09B}" dt="2026-05-24T15:30:26.213" v="194"/>
        <pc:sldMkLst>
          <pc:docMk/>
          <pc:sldMk cId="327474605" sldId="362"/>
        </pc:sldMkLst>
        <pc:spChg chg="mod">
          <ac:chgData name="Ali Jamili" userId="ff6938fd66f8434c" providerId="LiveId" clId="{877961A2-9519-4FEF-B533-A9E6BB6CD09B}" dt="2026-05-24T15:25:20.425" v="182" actId="27636"/>
          <ac:spMkLst>
            <pc:docMk/>
            <pc:sldMk cId="327474605" sldId="362"/>
            <ac:spMk id="3" creationId="{BA870756-193C-11C2-BCDB-83C290417BDE}"/>
          </ac:spMkLst>
        </pc:spChg>
      </pc:sldChg>
      <pc:sldChg chg="modSp add del mod">
        <pc:chgData name="Ali Jamili" userId="ff6938fd66f8434c" providerId="LiveId" clId="{877961A2-9519-4FEF-B533-A9E6BB6CD09B}" dt="2026-05-24T15:25:33.660" v="187"/>
        <pc:sldMkLst>
          <pc:docMk/>
          <pc:sldMk cId="1197025970" sldId="363"/>
        </pc:sldMkLst>
        <pc:spChg chg="mod">
          <ac:chgData name="Ali Jamili" userId="ff6938fd66f8434c" providerId="LiveId" clId="{877961A2-9519-4FEF-B533-A9E6BB6CD09B}" dt="2026-05-24T15:25:21.985" v="185" actId="27636"/>
          <ac:spMkLst>
            <pc:docMk/>
            <pc:sldMk cId="1197025970" sldId="363"/>
            <ac:spMk id="2" creationId="{AF4D50C0-386F-B684-E35A-B1AF8B3282AB}"/>
          </ac:spMkLst>
        </pc:spChg>
      </pc:sldChg>
      <pc:sldChg chg="add del">
        <pc:chgData name="Ali Jamili" userId="ff6938fd66f8434c" providerId="LiveId" clId="{877961A2-9519-4FEF-B533-A9E6BB6CD09B}" dt="2026-05-24T15:30:35.465" v="196"/>
        <pc:sldMkLst>
          <pc:docMk/>
          <pc:sldMk cId="114794866" sldId="364"/>
        </pc:sldMkLst>
      </pc:sldChg>
      <pc:sldChg chg="modSp add del mod">
        <pc:chgData name="Ali Jamili" userId="ff6938fd66f8434c" providerId="LiveId" clId="{877961A2-9519-4FEF-B533-A9E6BB6CD09B}" dt="2026-05-25T20:00:17.414" v="508"/>
        <pc:sldMkLst>
          <pc:docMk/>
          <pc:sldMk cId="3367255242" sldId="365"/>
        </pc:sldMkLst>
        <pc:spChg chg="mod">
          <ac:chgData name="Ali Jamili" userId="ff6938fd66f8434c" providerId="LiveId" clId="{877961A2-9519-4FEF-B533-A9E6BB6CD09B}" dt="2026-05-24T15:31:12.748" v="204" actId="20577"/>
          <ac:spMkLst>
            <pc:docMk/>
            <pc:sldMk cId="3367255242" sldId="365"/>
            <ac:spMk id="3" creationId="{BA870756-193C-11C2-BCDB-83C290417BDE}"/>
          </ac:spMkLst>
        </pc:spChg>
      </pc:sldChg>
      <pc:sldChg chg="modSp add mod">
        <pc:chgData name="Ali Jamili" userId="ff6938fd66f8434c" providerId="LiveId" clId="{877961A2-9519-4FEF-B533-A9E6BB6CD09B}" dt="2026-05-24T15:31:26.004" v="212" actId="20577"/>
        <pc:sldMkLst>
          <pc:docMk/>
          <pc:sldMk cId="662965058" sldId="366"/>
        </pc:sldMkLst>
        <pc:spChg chg="mod">
          <ac:chgData name="Ali Jamili" userId="ff6938fd66f8434c" providerId="LiveId" clId="{877961A2-9519-4FEF-B533-A9E6BB6CD09B}" dt="2026-05-24T15:31:26.004" v="212" actId="20577"/>
          <ac:spMkLst>
            <pc:docMk/>
            <pc:sldMk cId="662965058" sldId="366"/>
            <ac:spMk id="3" creationId="{BA870756-193C-11C2-BCDB-83C290417BDE}"/>
          </ac:spMkLst>
        </pc:spChg>
      </pc:sldChg>
      <pc:sldChg chg="modSp add del mod">
        <pc:chgData name="Ali Jamili" userId="ff6938fd66f8434c" providerId="LiveId" clId="{877961A2-9519-4FEF-B533-A9E6BB6CD09B}" dt="2026-05-25T20:00:36.410" v="510"/>
        <pc:sldMkLst>
          <pc:docMk/>
          <pc:sldMk cId="1185169018" sldId="367"/>
        </pc:sldMkLst>
        <pc:spChg chg="mod">
          <ac:chgData name="Ali Jamili" userId="ff6938fd66f8434c" providerId="LiveId" clId="{877961A2-9519-4FEF-B533-A9E6BB6CD09B}" dt="2026-05-24T15:31:41.330" v="220" actId="20577"/>
          <ac:spMkLst>
            <pc:docMk/>
            <pc:sldMk cId="1185169018" sldId="367"/>
            <ac:spMk id="3" creationId="{BA870756-193C-11C2-BCDB-83C290417BDE}"/>
          </ac:spMkLst>
        </pc:spChg>
      </pc:sldChg>
      <pc:sldChg chg="modSp add del mod">
        <pc:chgData name="Ali Jamili" userId="ff6938fd66f8434c" providerId="LiveId" clId="{877961A2-9519-4FEF-B533-A9E6BB6CD09B}" dt="2026-05-25T20:00:46.927" v="512"/>
        <pc:sldMkLst>
          <pc:docMk/>
          <pc:sldMk cId="4023080705" sldId="368"/>
        </pc:sldMkLst>
        <pc:spChg chg="mod">
          <ac:chgData name="Ali Jamili" userId="ff6938fd66f8434c" providerId="LiveId" clId="{877961A2-9519-4FEF-B533-A9E6BB6CD09B}" dt="2026-05-25T19:51:53.252" v="287" actId="20577"/>
          <ac:spMkLst>
            <pc:docMk/>
            <pc:sldMk cId="4023080705" sldId="368"/>
            <ac:spMk id="3" creationId="{BA870756-193C-11C2-BCDB-83C290417BDE}"/>
          </ac:spMkLst>
        </pc:spChg>
      </pc:sldChg>
      <pc:sldChg chg="add del">
        <pc:chgData name="Ali Jamili" userId="ff6938fd66f8434c" providerId="LiveId" clId="{877961A2-9519-4FEF-B533-A9E6BB6CD09B}" dt="2026-05-24T15:42:09.192" v="236"/>
        <pc:sldMkLst>
          <pc:docMk/>
          <pc:sldMk cId="206898852" sldId="369"/>
        </pc:sldMkLst>
      </pc:sldChg>
      <pc:sldChg chg="add del">
        <pc:chgData name="Ali Jamili" userId="ff6938fd66f8434c" providerId="LiveId" clId="{877961A2-9519-4FEF-B533-A9E6BB6CD09B}" dt="2026-05-24T15:41:58.746" v="234"/>
        <pc:sldMkLst>
          <pc:docMk/>
          <pc:sldMk cId="2683005323" sldId="370"/>
        </pc:sldMkLst>
      </pc:sldChg>
      <pc:sldChg chg="add">
        <pc:chgData name="Ali Jamili" userId="ff6938fd66f8434c" providerId="LiveId" clId="{877961A2-9519-4FEF-B533-A9E6BB6CD09B}" dt="2026-05-24T15:41:58.744" v="233"/>
        <pc:sldMkLst>
          <pc:docMk/>
          <pc:sldMk cId="3056499323" sldId="371"/>
        </pc:sldMkLst>
      </pc:sldChg>
      <pc:sldChg chg="add del">
        <pc:chgData name="Ali Jamili" userId="ff6938fd66f8434c" providerId="LiveId" clId="{877961A2-9519-4FEF-B533-A9E6BB6CD09B}" dt="2026-05-25T20:02:13.978" v="514"/>
        <pc:sldMkLst>
          <pc:docMk/>
          <pc:sldMk cId="1188643549" sldId="372"/>
        </pc:sldMkLst>
      </pc:sldChg>
      <pc:sldChg chg="modSp add mod">
        <pc:chgData name="Ali Jamili" userId="ff6938fd66f8434c" providerId="LiveId" clId="{877961A2-9519-4FEF-B533-A9E6BB6CD09B}" dt="2026-05-25T20:11:35.033" v="520" actId="20577"/>
        <pc:sldMkLst>
          <pc:docMk/>
          <pc:sldMk cId="810180501" sldId="373"/>
        </pc:sldMkLst>
        <pc:spChg chg="mod">
          <ac:chgData name="Ali Jamili" userId="ff6938fd66f8434c" providerId="LiveId" clId="{877961A2-9519-4FEF-B533-A9E6BB6CD09B}" dt="2026-05-25T20:11:35.033" v="520" actId="20577"/>
          <ac:spMkLst>
            <pc:docMk/>
            <pc:sldMk cId="810180501" sldId="373"/>
            <ac:spMk id="3" creationId="{BA870756-193C-11C2-BCDB-83C290417BDE}"/>
          </ac:spMkLst>
        </pc:spChg>
      </pc:sldChg>
      <pc:sldChg chg="add">
        <pc:chgData name="Ali Jamili" userId="ff6938fd66f8434c" providerId="LiveId" clId="{877961A2-9519-4FEF-B533-A9E6BB6CD09B}" dt="2026-05-25T20:00:36.405" v="509"/>
        <pc:sldMkLst>
          <pc:docMk/>
          <pc:sldMk cId="4238423224" sldId="374"/>
        </pc:sldMkLst>
      </pc:sldChg>
      <pc:sldChg chg="add">
        <pc:chgData name="Ali Jamili" userId="ff6938fd66f8434c" providerId="LiveId" clId="{877961A2-9519-4FEF-B533-A9E6BB6CD09B}" dt="2026-05-25T20:00:46.923" v="511"/>
        <pc:sldMkLst>
          <pc:docMk/>
          <pc:sldMk cId="1959857877" sldId="375"/>
        </pc:sldMkLst>
      </pc:sldChg>
      <pc:sldChg chg="add del">
        <pc:chgData name="Ali Jamili" userId="ff6938fd66f8434c" providerId="LiveId" clId="{877961A2-9519-4FEF-B533-A9E6BB6CD09B}" dt="2026-05-25T20:02:18.123" v="516"/>
        <pc:sldMkLst>
          <pc:docMk/>
          <pc:sldMk cId="2666356248" sldId="376"/>
        </pc:sldMkLst>
      </pc:sldChg>
      <pc:sldChg chg="add">
        <pc:chgData name="Ali Jamili" userId="ff6938fd66f8434c" providerId="LiveId" clId="{877961A2-9519-4FEF-B533-A9E6BB6CD09B}" dt="2026-05-25T20:02:18.118" v="515"/>
        <pc:sldMkLst>
          <pc:docMk/>
          <pc:sldMk cId="2889343065" sldId="377"/>
        </pc:sldMkLst>
      </pc:sldChg>
      <pc:sldChg chg="modSp add del mod">
        <pc:chgData name="Ali Jamili" userId="ff6938fd66f8434c" providerId="LiveId" clId="{877961A2-9519-4FEF-B533-A9E6BB6CD09B}" dt="2026-05-25T20:26:56.312" v="614"/>
        <pc:sldMkLst>
          <pc:docMk/>
          <pc:sldMk cId="4173758105" sldId="378"/>
        </pc:sldMkLst>
        <pc:spChg chg="mod">
          <ac:chgData name="Ali Jamili" userId="ff6938fd66f8434c" providerId="LiveId" clId="{877961A2-9519-4FEF-B533-A9E6BB6CD09B}" dt="2026-05-25T20:26:19.127" v="612" actId="20577"/>
          <ac:spMkLst>
            <pc:docMk/>
            <pc:sldMk cId="4173758105" sldId="378"/>
            <ac:spMk id="3" creationId="{BA870756-193C-11C2-BCDB-83C290417BDE}"/>
          </ac:spMkLst>
        </pc:spChg>
      </pc:sldChg>
      <pc:sldChg chg="add">
        <pc:chgData name="Ali Jamili" userId="ff6938fd66f8434c" providerId="LiveId" clId="{877961A2-9519-4FEF-B533-A9E6BB6CD09B}" dt="2026-05-25T20:26:56.283" v="613"/>
        <pc:sldMkLst>
          <pc:docMk/>
          <pc:sldMk cId="1634144709" sldId="379"/>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DK"/>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59248B-692B-474F-8F83-11DCA41A8668}" type="datetimeFigureOut">
              <a:rPr lang="en-DK" smtClean="0"/>
              <a:t>25/05/2026</a:t>
            </a:fld>
            <a:endParaRPr lang="en-DK"/>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DK"/>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DK"/>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DK"/>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0AE9A4B-66C1-4695-9CB8-3B9C513FA787}" type="slidenum">
              <a:rPr lang="en-DK" smtClean="0"/>
              <a:t>‹#›</a:t>
            </a:fld>
            <a:endParaRPr lang="en-DK"/>
          </a:p>
        </p:txBody>
      </p:sp>
    </p:spTree>
    <p:extLst>
      <p:ext uri="{BB962C8B-B14F-4D97-AF65-F5344CB8AC3E}">
        <p14:creationId xmlns:p14="http://schemas.microsoft.com/office/powerpoint/2010/main" val="13335542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DK" dirty="0"/>
          </a:p>
        </p:txBody>
      </p:sp>
      <p:sp>
        <p:nvSpPr>
          <p:cNvPr id="4" name="Slide Number Placeholder 3"/>
          <p:cNvSpPr>
            <a:spLocks noGrp="1"/>
          </p:cNvSpPr>
          <p:nvPr>
            <p:ph type="sldNum" sz="quarter" idx="5"/>
          </p:nvPr>
        </p:nvSpPr>
        <p:spPr/>
        <p:txBody>
          <a:bodyPr/>
          <a:lstStyle/>
          <a:p>
            <a:fld id="{D0AE9A4B-66C1-4695-9CB8-3B9C513FA787}" type="slidenum">
              <a:rPr lang="en-DK" smtClean="0"/>
              <a:t>1</a:t>
            </a:fld>
            <a:endParaRPr lang="en-DK"/>
          </a:p>
        </p:txBody>
      </p:sp>
    </p:spTree>
    <p:extLst>
      <p:ext uri="{BB962C8B-B14F-4D97-AF65-F5344CB8AC3E}">
        <p14:creationId xmlns:p14="http://schemas.microsoft.com/office/powerpoint/2010/main" val="6880777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590E093-71CE-3310-CA00-AFD6107FA195}"/>
              </a:ext>
            </a:extLst>
          </p:cNvPr>
          <p:cNvSpPr>
            <a:spLocks noGrp="1"/>
          </p:cNvSpPr>
          <p:nvPr>
            <p:ph type="ctrTitle"/>
          </p:nvPr>
        </p:nvSpPr>
        <p:spPr>
          <a:xfrm>
            <a:off x="1524000" y="1122363"/>
            <a:ext cx="9144000" cy="2387600"/>
          </a:xfrm>
        </p:spPr>
        <p:txBody>
          <a:bodyPr anchor="b"/>
          <a:lstStyle>
            <a:lvl1pPr algn="ctr">
              <a:defRPr sz="6000"/>
            </a:lvl1pPr>
          </a:lstStyle>
          <a:p>
            <a:r>
              <a:rPr lang="da-DK"/>
              <a:t>Klik for at redigere titeltypografien i masteren</a:t>
            </a:r>
          </a:p>
        </p:txBody>
      </p:sp>
      <p:sp>
        <p:nvSpPr>
          <p:cNvPr id="3" name="Undertitel 2">
            <a:extLst>
              <a:ext uri="{FF2B5EF4-FFF2-40B4-BE49-F238E27FC236}">
                <a16:creationId xmlns:a16="http://schemas.microsoft.com/office/drawing/2014/main" id="{D709B7D4-8F51-0EDE-CBDD-4F0552B5BC2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p>
        </p:txBody>
      </p:sp>
      <p:sp>
        <p:nvSpPr>
          <p:cNvPr id="4" name="Pladsholder til dato 3">
            <a:extLst>
              <a:ext uri="{FF2B5EF4-FFF2-40B4-BE49-F238E27FC236}">
                <a16:creationId xmlns:a16="http://schemas.microsoft.com/office/drawing/2014/main" id="{A49B2D32-05F8-684C-C75A-1D0B8A133F48}"/>
              </a:ext>
            </a:extLst>
          </p:cNvPr>
          <p:cNvSpPr>
            <a:spLocks noGrp="1"/>
          </p:cNvSpPr>
          <p:nvPr>
            <p:ph type="dt" sz="half" idx="10"/>
          </p:nvPr>
        </p:nvSpPr>
        <p:spPr/>
        <p:txBody>
          <a:bodyPr/>
          <a:lstStyle/>
          <a:p>
            <a:fld id="{6398AE62-A175-4CD8-9167-C98AC7EC70F2}" type="datetimeFigureOut">
              <a:rPr lang="da-DK" smtClean="0"/>
              <a:t>25-05-2026</a:t>
            </a:fld>
            <a:endParaRPr lang="da-DK"/>
          </a:p>
        </p:txBody>
      </p:sp>
      <p:sp>
        <p:nvSpPr>
          <p:cNvPr id="5" name="Pladsholder til sidefod 4">
            <a:extLst>
              <a:ext uri="{FF2B5EF4-FFF2-40B4-BE49-F238E27FC236}">
                <a16:creationId xmlns:a16="http://schemas.microsoft.com/office/drawing/2014/main" id="{CD69E225-6991-F8B7-A78A-2AB6DCA49A71}"/>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D576CB06-ACF9-7A43-65DD-DAA2B7AE344D}"/>
              </a:ext>
            </a:extLst>
          </p:cNvPr>
          <p:cNvSpPr>
            <a:spLocks noGrp="1"/>
          </p:cNvSpPr>
          <p:nvPr>
            <p:ph type="sldNum" sz="quarter" idx="12"/>
          </p:nvPr>
        </p:nvSpPr>
        <p:spPr/>
        <p:txBody>
          <a:bodyPr/>
          <a:lstStyle/>
          <a:p>
            <a:fld id="{2A833038-9DA2-4A95-BB6E-EB0846210F7B}" type="slidenum">
              <a:rPr lang="da-DK" smtClean="0"/>
              <a:t>‹#›</a:t>
            </a:fld>
            <a:endParaRPr lang="da-DK"/>
          </a:p>
        </p:txBody>
      </p:sp>
    </p:spTree>
    <p:extLst>
      <p:ext uri="{BB962C8B-B14F-4D97-AF65-F5344CB8AC3E}">
        <p14:creationId xmlns:p14="http://schemas.microsoft.com/office/powerpoint/2010/main" val="5056240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CF4D40A-60B5-4470-1A68-61D50BEB8B88}"/>
              </a:ext>
            </a:extLst>
          </p:cNvPr>
          <p:cNvSpPr>
            <a:spLocks noGrp="1"/>
          </p:cNvSpPr>
          <p:nvPr>
            <p:ph type="title"/>
          </p:nvPr>
        </p:nvSpPr>
        <p:spPr/>
        <p:txBody>
          <a:bodyPr/>
          <a:lstStyle/>
          <a:p>
            <a:r>
              <a:rPr lang="da-DK"/>
              <a:t>Klik for at redigere titeltypografien i masteren</a:t>
            </a:r>
          </a:p>
        </p:txBody>
      </p:sp>
      <p:sp>
        <p:nvSpPr>
          <p:cNvPr id="3" name="Pladsholder til lodret titel 2">
            <a:extLst>
              <a:ext uri="{FF2B5EF4-FFF2-40B4-BE49-F238E27FC236}">
                <a16:creationId xmlns:a16="http://schemas.microsoft.com/office/drawing/2014/main" id="{6E605BC4-6BD3-9F86-F649-73DBEC127E66}"/>
              </a:ext>
            </a:extLst>
          </p:cNvPr>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123975B2-9643-9D00-170A-48388C895806}"/>
              </a:ext>
            </a:extLst>
          </p:cNvPr>
          <p:cNvSpPr>
            <a:spLocks noGrp="1"/>
          </p:cNvSpPr>
          <p:nvPr>
            <p:ph type="dt" sz="half" idx="10"/>
          </p:nvPr>
        </p:nvSpPr>
        <p:spPr/>
        <p:txBody>
          <a:bodyPr/>
          <a:lstStyle/>
          <a:p>
            <a:fld id="{6398AE62-A175-4CD8-9167-C98AC7EC70F2}" type="datetimeFigureOut">
              <a:rPr lang="da-DK" smtClean="0"/>
              <a:t>25-05-2026</a:t>
            </a:fld>
            <a:endParaRPr lang="da-DK"/>
          </a:p>
        </p:txBody>
      </p:sp>
      <p:sp>
        <p:nvSpPr>
          <p:cNvPr id="5" name="Pladsholder til sidefod 4">
            <a:extLst>
              <a:ext uri="{FF2B5EF4-FFF2-40B4-BE49-F238E27FC236}">
                <a16:creationId xmlns:a16="http://schemas.microsoft.com/office/drawing/2014/main" id="{F82E0CB0-97BF-9932-19EA-F623DA09F7CC}"/>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979DCA77-F99B-35A6-ADA7-DE653E453BAA}"/>
              </a:ext>
            </a:extLst>
          </p:cNvPr>
          <p:cNvSpPr>
            <a:spLocks noGrp="1"/>
          </p:cNvSpPr>
          <p:nvPr>
            <p:ph type="sldNum" sz="quarter" idx="12"/>
          </p:nvPr>
        </p:nvSpPr>
        <p:spPr/>
        <p:txBody>
          <a:bodyPr/>
          <a:lstStyle/>
          <a:p>
            <a:fld id="{2A833038-9DA2-4A95-BB6E-EB0846210F7B}" type="slidenum">
              <a:rPr lang="da-DK" smtClean="0"/>
              <a:t>‹#›</a:t>
            </a:fld>
            <a:endParaRPr lang="da-DK"/>
          </a:p>
        </p:txBody>
      </p:sp>
    </p:spTree>
    <p:extLst>
      <p:ext uri="{BB962C8B-B14F-4D97-AF65-F5344CB8AC3E}">
        <p14:creationId xmlns:p14="http://schemas.microsoft.com/office/powerpoint/2010/main" val="37272802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a:extLst>
              <a:ext uri="{FF2B5EF4-FFF2-40B4-BE49-F238E27FC236}">
                <a16:creationId xmlns:a16="http://schemas.microsoft.com/office/drawing/2014/main" id="{44D2EABB-F835-4E9F-F645-2ADA654851DB}"/>
              </a:ext>
            </a:extLst>
          </p:cNvPr>
          <p:cNvSpPr>
            <a:spLocks noGrp="1"/>
          </p:cNvSpPr>
          <p:nvPr>
            <p:ph type="title" orient="vert"/>
          </p:nvPr>
        </p:nvSpPr>
        <p:spPr>
          <a:xfrm>
            <a:off x="8724900" y="365125"/>
            <a:ext cx="2628900" cy="5811838"/>
          </a:xfrm>
        </p:spPr>
        <p:txBody>
          <a:bodyPr vert="eaVert"/>
          <a:lstStyle/>
          <a:p>
            <a:r>
              <a:rPr lang="da-DK"/>
              <a:t>Klik for at redigere titeltypografien i masteren</a:t>
            </a:r>
          </a:p>
        </p:txBody>
      </p:sp>
      <p:sp>
        <p:nvSpPr>
          <p:cNvPr id="3" name="Pladsholder til lodret titel 2">
            <a:extLst>
              <a:ext uri="{FF2B5EF4-FFF2-40B4-BE49-F238E27FC236}">
                <a16:creationId xmlns:a16="http://schemas.microsoft.com/office/drawing/2014/main" id="{D74D4A92-2636-A3F1-F23E-16C021CBF299}"/>
              </a:ext>
            </a:extLst>
          </p:cNvPr>
          <p:cNvSpPr>
            <a:spLocks noGrp="1"/>
          </p:cNvSpPr>
          <p:nvPr>
            <p:ph type="body" orient="vert" idx="1"/>
          </p:nvPr>
        </p:nvSpPr>
        <p:spPr>
          <a:xfrm>
            <a:off x="838200" y="365125"/>
            <a:ext cx="7734300" cy="5811838"/>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A890EDDB-92B5-061B-9F2A-AC036776A4FF}"/>
              </a:ext>
            </a:extLst>
          </p:cNvPr>
          <p:cNvSpPr>
            <a:spLocks noGrp="1"/>
          </p:cNvSpPr>
          <p:nvPr>
            <p:ph type="dt" sz="half" idx="10"/>
          </p:nvPr>
        </p:nvSpPr>
        <p:spPr/>
        <p:txBody>
          <a:bodyPr/>
          <a:lstStyle/>
          <a:p>
            <a:fld id="{6398AE62-A175-4CD8-9167-C98AC7EC70F2}" type="datetimeFigureOut">
              <a:rPr lang="da-DK" smtClean="0"/>
              <a:t>25-05-2026</a:t>
            </a:fld>
            <a:endParaRPr lang="da-DK"/>
          </a:p>
        </p:txBody>
      </p:sp>
      <p:sp>
        <p:nvSpPr>
          <p:cNvPr id="5" name="Pladsholder til sidefod 4">
            <a:extLst>
              <a:ext uri="{FF2B5EF4-FFF2-40B4-BE49-F238E27FC236}">
                <a16:creationId xmlns:a16="http://schemas.microsoft.com/office/drawing/2014/main" id="{B0658322-FCFB-D5FC-BAB6-3136548C6B8B}"/>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727E02CF-74AE-FA84-A530-7A1CF3ACD145}"/>
              </a:ext>
            </a:extLst>
          </p:cNvPr>
          <p:cNvSpPr>
            <a:spLocks noGrp="1"/>
          </p:cNvSpPr>
          <p:nvPr>
            <p:ph type="sldNum" sz="quarter" idx="12"/>
          </p:nvPr>
        </p:nvSpPr>
        <p:spPr/>
        <p:txBody>
          <a:bodyPr/>
          <a:lstStyle/>
          <a:p>
            <a:fld id="{2A833038-9DA2-4A95-BB6E-EB0846210F7B}" type="slidenum">
              <a:rPr lang="da-DK" smtClean="0"/>
              <a:t>‹#›</a:t>
            </a:fld>
            <a:endParaRPr lang="da-DK"/>
          </a:p>
        </p:txBody>
      </p:sp>
    </p:spTree>
    <p:extLst>
      <p:ext uri="{BB962C8B-B14F-4D97-AF65-F5344CB8AC3E}">
        <p14:creationId xmlns:p14="http://schemas.microsoft.com/office/powerpoint/2010/main" val="38541006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FAD8241-DE04-C532-68A8-6F6F5A37AE30}"/>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C7A420D6-ED3B-2238-E42E-A594520AAC7F}"/>
              </a:ext>
            </a:extLst>
          </p:cNvPr>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FEF97CEE-4653-C265-5F19-DD60A9DC7A95}"/>
              </a:ext>
            </a:extLst>
          </p:cNvPr>
          <p:cNvSpPr>
            <a:spLocks noGrp="1"/>
          </p:cNvSpPr>
          <p:nvPr>
            <p:ph type="dt" sz="half" idx="10"/>
          </p:nvPr>
        </p:nvSpPr>
        <p:spPr/>
        <p:txBody>
          <a:bodyPr/>
          <a:lstStyle/>
          <a:p>
            <a:fld id="{6398AE62-A175-4CD8-9167-C98AC7EC70F2}" type="datetimeFigureOut">
              <a:rPr lang="da-DK" smtClean="0"/>
              <a:t>25-05-2026</a:t>
            </a:fld>
            <a:endParaRPr lang="da-DK"/>
          </a:p>
        </p:txBody>
      </p:sp>
      <p:sp>
        <p:nvSpPr>
          <p:cNvPr id="5" name="Pladsholder til sidefod 4">
            <a:extLst>
              <a:ext uri="{FF2B5EF4-FFF2-40B4-BE49-F238E27FC236}">
                <a16:creationId xmlns:a16="http://schemas.microsoft.com/office/drawing/2014/main" id="{E67002E8-837A-8168-80AF-B53DAE32C15F}"/>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8377B396-68F5-EADD-A08E-72797C2032E8}"/>
              </a:ext>
            </a:extLst>
          </p:cNvPr>
          <p:cNvSpPr>
            <a:spLocks noGrp="1"/>
          </p:cNvSpPr>
          <p:nvPr>
            <p:ph type="sldNum" sz="quarter" idx="12"/>
          </p:nvPr>
        </p:nvSpPr>
        <p:spPr/>
        <p:txBody>
          <a:bodyPr/>
          <a:lstStyle/>
          <a:p>
            <a:fld id="{2A833038-9DA2-4A95-BB6E-EB0846210F7B}" type="slidenum">
              <a:rPr lang="da-DK" smtClean="0"/>
              <a:t>‹#›</a:t>
            </a:fld>
            <a:endParaRPr lang="da-DK"/>
          </a:p>
        </p:txBody>
      </p:sp>
    </p:spTree>
    <p:extLst>
      <p:ext uri="{BB962C8B-B14F-4D97-AF65-F5344CB8AC3E}">
        <p14:creationId xmlns:p14="http://schemas.microsoft.com/office/powerpoint/2010/main" val="13032584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330EFBD-3651-A57A-B872-C9339F5DD91E}"/>
              </a:ext>
            </a:extLst>
          </p:cNvPr>
          <p:cNvSpPr>
            <a:spLocks noGrp="1"/>
          </p:cNvSpPr>
          <p:nvPr>
            <p:ph type="title"/>
          </p:nvPr>
        </p:nvSpPr>
        <p:spPr>
          <a:xfrm>
            <a:off x="831850" y="1709738"/>
            <a:ext cx="10515600" cy="2852737"/>
          </a:xfrm>
        </p:spPr>
        <p:txBody>
          <a:bodyPr anchor="b"/>
          <a:lstStyle>
            <a:lvl1pPr>
              <a:defRPr sz="6000"/>
            </a:lvl1pPr>
          </a:lstStyle>
          <a:p>
            <a:r>
              <a:rPr lang="da-DK"/>
              <a:t>Klik for at redigere titeltypografien i masteren</a:t>
            </a:r>
          </a:p>
        </p:txBody>
      </p:sp>
      <p:sp>
        <p:nvSpPr>
          <p:cNvPr id="3" name="Pladsholder til tekst 2">
            <a:extLst>
              <a:ext uri="{FF2B5EF4-FFF2-40B4-BE49-F238E27FC236}">
                <a16:creationId xmlns:a16="http://schemas.microsoft.com/office/drawing/2014/main" id="{198CFD14-E347-935A-B7F1-DB21403FA32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a-DK"/>
              <a:t>Klik for at redigere teksttypografierne i masteren</a:t>
            </a:r>
          </a:p>
        </p:txBody>
      </p:sp>
      <p:sp>
        <p:nvSpPr>
          <p:cNvPr id="4" name="Pladsholder til dato 3">
            <a:extLst>
              <a:ext uri="{FF2B5EF4-FFF2-40B4-BE49-F238E27FC236}">
                <a16:creationId xmlns:a16="http://schemas.microsoft.com/office/drawing/2014/main" id="{73A4F1D7-DA74-A86F-3408-46FD3DCC646C}"/>
              </a:ext>
            </a:extLst>
          </p:cNvPr>
          <p:cNvSpPr>
            <a:spLocks noGrp="1"/>
          </p:cNvSpPr>
          <p:nvPr>
            <p:ph type="dt" sz="half" idx="10"/>
          </p:nvPr>
        </p:nvSpPr>
        <p:spPr/>
        <p:txBody>
          <a:bodyPr/>
          <a:lstStyle/>
          <a:p>
            <a:fld id="{6398AE62-A175-4CD8-9167-C98AC7EC70F2}" type="datetimeFigureOut">
              <a:rPr lang="da-DK" smtClean="0"/>
              <a:t>25-05-2026</a:t>
            </a:fld>
            <a:endParaRPr lang="da-DK"/>
          </a:p>
        </p:txBody>
      </p:sp>
      <p:sp>
        <p:nvSpPr>
          <p:cNvPr id="5" name="Pladsholder til sidefod 4">
            <a:extLst>
              <a:ext uri="{FF2B5EF4-FFF2-40B4-BE49-F238E27FC236}">
                <a16:creationId xmlns:a16="http://schemas.microsoft.com/office/drawing/2014/main" id="{CF601225-F7F4-FBFB-3D36-F91F493EF958}"/>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5669B765-81D2-8072-A793-A3EB386ED1BC}"/>
              </a:ext>
            </a:extLst>
          </p:cNvPr>
          <p:cNvSpPr>
            <a:spLocks noGrp="1"/>
          </p:cNvSpPr>
          <p:nvPr>
            <p:ph type="sldNum" sz="quarter" idx="12"/>
          </p:nvPr>
        </p:nvSpPr>
        <p:spPr/>
        <p:txBody>
          <a:bodyPr/>
          <a:lstStyle/>
          <a:p>
            <a:fld id="{2A833038-9DA2-4A95-BB6E-EB0846210F7B}" type="slidenum">
              <a:rPr lang="da-DK" smtClean="0"/>
              <a:t>‹#›</a:t>
            </a:fld>
            <a:endParaRPr lang="da-DK"/>
          </a:p>
        </p:txBody>
      </p:sp>
    </p:spTree>
    <p:extLst>
      <p:ext uri="{BB962C8B-B14F-4D97-AF65-F5344CB8AC3E}">
        <p14:creationId xmlns:p14="http://schemas.microsoft.com/office/powerpoint/2010/main" val="6361248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DE126CB-229A-2743-8151-C96B9B844ECA}"/>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8112D819-2472-1CCD-61D4-96F4ACCF5A6E}"/>
              </a:ext>
            </a:extLst>
          </p:cNvPr>
          <p:cNvSpPr>
            <a:spLocks noGrp="1"/>
          </p:cNvSpPr>
          <p:nvPr>
            <p:ph sz="half" idx="1"/>
          </p:nvPr>
        </p:nvSpPr>
        <p:spPr>
          <a:xfrm>
            <a:off x="838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a:extLst>
              <a:ext uri="{FF2B5EF4-FFF2-40B4-BE49-F238E27FC236}">
                <a16:creationId xmlns:a16="http://schemas.microsoft.com/office/drawing/2014/main" id="{97AC6197-3A1C-A288-D69A-EEE59F953036}"/>
              </a:ext>
            </a:extLst>
          </p:cNvPr>
          <p:cNvSpPr>
            <a:spLocks noGrp="1"/>
          </p:cNvSpPr>
          <p:nvPr>
            <p:ph sz="half" idx="2"/>
          </p:nvPr>
        </p:nvSpPr>
        <p:spPr>
          <a:xfrm>
            <a:off x="6172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4">
            <a:extLst>
              <a:ext uri="{FF2B5EF4-FFF2-40B4-BE49-F238E27FC236}">
                <a16:creationId xmlns:a16="http://schemas.microsoft.com/office/drawing/2014/main" id="{1F3C3CF3-2062-0D42-5379-38AF11E86431}"/>
              </a:ext>
            </a:extLst>
          </p:cNvPr>
          <p:cNvSpPr>
            <a:spLocks noGrp="1"/>
          </p:cNvSpPr>
          <p:nvPr>
            <p:ph type="dt" sz="half" idx="10"/>
          </p:nvPr>
        </p:nvSpPr>
        <p:spPr/>
        <p:txBody>
          <a:bodyPr/>
          <a:lstStyle/>
          <a:p>
            <a:fld id="{6398AE62-A175-4CD8-9167-C98AC7EC70F2}" type="datetimeFigureOut">
              <a:rPr lang="da-DK" smtClean="0"/>
              <a:t>25-05-2026</a:t>
            </a:fld>
            <a:endParaRPr lang="da-DK"/>
          </a:p>
        </p:txBody>
      </p:sp>
      <p:sp>
        <p:nvSpPr>
          <p:cNvPr id="6" name="Pladsholder til sidefod 5">
            <a:extLst>
              <a:ext uri="{FF2B5EF4-FFF2-40B4-BE49-F238E27FC236}">
                <a16:creationId xmlns:a16="http://schemas.microsoft.com/office/drawing/2014/main" id="{79673533-A1AD-6B36-9E03-BD7E7920C86B}"/>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8392B8A4-153E-0177-ACBC-FFD7964EA71A}"/>
              </a:ext>
            </a:extLst>
          </p:cNvPr>
          <p:cNvSpPr>
            <a:spLocks noGrp="1"/>
          </p:cNvSpPr>
          <p:nvPr>
            <p:ph type="sldNum" sz="quarter" idx="12"/>
          </p:nvPr>
        </p:nvSpPr>
        <p:spPr/>
        <p:txBody>
          <a:bodyPr/>
          <a:lstStyle/>
          <a:p>
            <a:fld id="{2A833038-9DA2-4A95-BB6E-EB0846210F7B}" type="slidenum">
              <a:rPr lang="da-DK" smtClean="0"/>
              <a:t>‹#›</a:t>
            </a:fld>
            <a:endParaRPr lang="da-DK"/>
          </a:p>
        </p:txBody>
      </p:sp>
    </p:spTree>
    <p:extLst>
      <p:ext uri="{BB962C8B-B14F-4D97-AF65-F5344CB8AC3E}">
        <p14:creationId xmlns:p14="http://schemas.microsoft.com/office/powerpoint/2010/main" val="30674304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6E1AD30-2329-605E-AD33-540B763F222A}"/>
              </a:ext>
            </a:extLst>
          </p:cNvPr>
          <p:cNvSpPr>
            <a:spLocks noGrp="1"/>
          </p:cNvSpPr>
          <p:nvPr>
            <p:ph type="title"/>
          </p:nvPr>
        </p:nvSpPr>
        <p:spPr>
          <a:xfrm>
            <a:off x="839788" y="365125"/>
            <a:ext cx="10515600" cy="1325563"/>
          </a:xfrm>
        </p:spPr>
        <p:txBody>
          <a:bodyPr/>
          <a:lstStyle/>
          <a:p>
            <a:r>
              <a:rPr lang="da-DK"/>
              <a:t>Klik for at redigere titeltypografien i masteren</a:t>
            </a:r>
          </a:p>
        </p:txBody>
      </p:sp>
      <p:sp>
        <p:nvSpPr>
          <p:cNvPr id="3" name="Pladsholder til tekst 2">
            <a:extLst>
              <a:ext uri="{FF2B5EF4-FFF2-40B4-BE49-F238E27FC236}">
                <a16:creationId xmlns:a16="http://schemas.microsoft.com/office/drawing/2014/main" id="{45C12A25-5CC5-A0BA-1059-0E17E209EB7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Pladsholder til indhold 3">
            <a:extLst>
              <a:ext uri="{FF2B5EF4-FFF2-40B4-BE49-F238E27FC236}">
                <a16:creationId xmlns:a16="http://schemas.microsoft.com/office/drawing/2014/main" id="{86EA4515-5DFD-678B-0BF5-FABBEFB897B3}"/>
              </a:ext>
            </a:extLst>
          </p:cNvPr>
          <p:cNvSpPr>
            <a:spLocks noGrp="1"/>
          </p:cNvSpPr>
          <p:nvPr>
            <p:ph sz="half" idx="2"/>
          </p:nvPr>
        </p:nvSpPr>
        <p:spPr>
          <a:xfrm>
            <a:off x="839788" y="2505075"/>
            <a:ext cx="5157787"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a:extLst>
              <a:ext uri="{FF2B5EF4-FFF2-40B4-BE49-F238E27FC236}">
                <a16:creationId xmlns:a16="http://schemas.microsoft.com/office/drawing/2014/main" id="{A51F35F1-093B-A8BC-99C0-F3FA13C8A0F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Pladsholder til indhold 5">
            <a:extLst>
              <a:ext uri="{FF2B5EF4-FFF2-40B4-BE49-F238E27FC236}">
                <a16:creationId xmlns:a16="http://schemas.microsoft.com/office/drawing/2014/main" id="{47891C7A-8884-14AD-26DA-8B07E98F26EA}"/>
              </a:ext>
            </a:extLst>
          </p:cNvPr>
          <p:cNvSpPr>
            <a:spLocks noGrp="1"/>
          </p:cNvSpPr>
          <p:nvPr>
            <p:ph sz="quarter" idx="4"/>
          </p:nvPr>
        </p:nvSpPr>
        <p:spPr>
          <a:xfrm>
            <a:off x="6172200" y="2505075"/>
            <a:ext cx="5183188"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7" name="Pladsholder til dato 6">
            <a:extLst>
              <a:ext uri="{FF2B5EF4-FFF2-40B4-BE49-F238E27FC236}">
                <a16:creationId xmlns:a16="http://schemas.microsoft.com/office/drawing/2014/main" id="{1C0E6E73-17C8-54CE-56B0-415D9B01B985}"/>
              </a:ext>
            </a:extLst>
          </p:cNvPr>
          <p:cNvSpPr>
            <a:spLocks noGrp="1"/>
          </p:cNvSpPr>
          <p:nvPr>
            <p:ph type="dt" sz="half" idx="10"/>
          </p:nvPr>
        </p:nvSpPr>
        <p:spPr/>
        <p:txBody>
          <a:bodyPr/>
          <a:lstStyle/>
          <a:p>
            <a:fld id="{6398AE62-A175-4CD8-9167-C98AC7EC70F2}" type="datetimeFigureOut">
              <a:rPr lang="da-DK" smtClean="0"/>
              <a:t>25-05-2026</a:t>
            </a:fld>
            <a:endParaRPr lang="da-DK"/>
          </a:p>
        </p:txBody>
      </p:sp>
      <p:sp>
        <p:nvSpPr>
          <p:cNvPr id="8" name="Pladsholder til sidefod 7">
            <a:extLst>
              <a:ext uri="{FF2B5EF4-FFF2-40B4-BE49-F238E27FC236}">
                <a16:creationId xmlns:a16="http://schemas.microsoft.com/office/drawing/2014/main" id="{53D41AE7-E092-CDEF-0F1D-293391927B05}"/>
              </a:ext>
            </a:extLst>
          </p:cNvPr>
          <p:cNvSpPr>
            <a:spLocks noGrp="1"/>
          </p:cNvSpPr>
          <p:nvPr>
            <p:ph type="ftr" sz="quarter" idx="11"/>
          </p:nvPr>
        </p:nvSpPr>
        <p:spPr/>
        <p:txBody>
          <a:bodyPr/>
          <a:lstStyle/>
          <a:p>
            <a:endParaRPr lang="da-DK"/>
          </a:p>
        </p:txBody>
      </p:sp>
      <p:sp>
        <p:nvSpPr>
          <p:cNvPr id="9" name="Pladsholder til slidenummer 8">
            <a:extLst>
              <a:ext uri="{FF2B5EF4-FFF2-40B4-BE49-F238E27FC236}">
                <a16:creationId xmlns:a16="http://schemas.microsoft.com/office/drawing/2014/main" id="{202AECC2-9875-9D6F-4266-E0FC544C2ED4}"/>
              </a:ext>
            </a:extLst>
          </p:cNvPr>
          <p:cNvSpPr>
            <a:spLocks noGrp="1"/>
          </p:cNvSpPr>
          <p:nvPr>
            <p:ph type="sldNum" sz="quarter" idx="12"/>
          </p:nvPr>
        </p:nvSpPr>
        <p:spPr/>
        <p:txBody>
          <a:bodyPr/>
          <a:lstStyle/>
          <a:p>
            <a:fld id="{2A833038-9DA2-4A95-BB6E-EB0846210F7B}" type="slidenum">
              <a:rPr lang="da-DK" smtClean="0"/>
              <a:t>‹#›</a:t>
            </a:fld>
            <a:endParaRPr lang="da-DK"/>
          </a:p>
        </p:txBody>
      </p:sp>
    </p:spTree>
    <p:extLst>
      <p:ext uri="{BB962C8B-B14F-4D97-AF65-F5344CB8AC3E}">
        <p14:creationId xmlns:p14="http://schemas.microsoft.com/office/powerpoint/2010/main" val="36437491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A7790A1-FDB8-0EF7-0A1F-454600BF196D}"/>
              </a:ext>
            </a:extLst>
          </p:cNvPr>
          <p:cNvSpPr>
            <a:spLocks noGrp="1"/>
          </p:cNvSpPr>
          <p:nvPr>
            <p:ph type="title"/>
          </p:nvPr>
        </p:nvSpPr>
        <p:spPr/>
        <p:txBody>
          <a:bodyPr/>
          <a:lstStyle/>
          <a:p>
            <a:r>
              <a:rPr lang="da-DK"/>
              <a:t>Klik for at redigere titeltypografien i masteren</a:t>
            </a:r>
          </a:p>
        </p:txBody>
      </p:sp>
      <p:sp>
        <p:nvSpPr>
          <p:cNvPr id="3" name="Pladsholder til dato 2">
            <a:extLst>
              <a:ext uri="{FF2B5EF4-FFF2-40B4-BE49-F238E27FC236}">
                <a16:creationId xmlns:a16="http://schemas.microsoft.com/office/drawing/2014/main" id="{8EDC88B3-9759-0F1B-02D4-B17D8A6BC98B}"/>
              </a:ext>
            </a:extLst>
          </p:cNvPr>
          <p:cNvSpPr>
            <a:spLocks noGrp="1"/>
          </p:cNvSpPr>
          <p:nvPr>
            <p:ph type="dt" sz="half" idx="10"/>
          </p:nvPr>
        </p:nvSpPr>
        <p:spPr/>
        <p:txBody>
          <a:bodyPr/>
          <a:lstStyle/>
          <a:p>
            <a:fld id="{6398AE62-A175-4CD8-9167-C98AC7EC70F2}" type="datetimeFigureOut">
              <a:rPr lang="da-DK" smtClean="0"/>
              <a:t>25-05-2026</a:t>
            </a:fld>
            <a:endParaRPr lang="da-DK"/>
          </a:p>
        </p:txBody>
      </p:sp>
      <p:sp>
        <p:nvSpPr>
          <p:cNvPr id="4" name="Pladsholder til sidefod 3">
            <a:extLst>
              <a:ext uri="{FF2B5EF4-FFF2-40B4-BE49-F238E27FC236}">
                <a16:creationId xmlns:a16="http://schemas.microsoft.com/office/drawing/2014/main" id="{44C4D8A2-6CDC-8464-7291-D7F05B26415E}"/>
              </a:ext>
            </a:extLst>
          </p:cNvPr>
          <p:cNvSpPr>
            <a:spLocks noGrp="1"/>
          </p:cNvSpPr>
          <p:nvPr>
            <p:ph type="ftr" sz="quarter" idx="11"/>
          </p:nvPr>
        </p:nvSpPr>
        <p:spPr/>
        <p:txBody>
          <a:bodyPr/>
          <a:lstStyle/>
          <a:p>
            <a:endParaRPr lang="da-DK"/>
          </a:p>
        </p:txBody>
      </p:sp>
      <p:sp>
        <p:nvSpPr>
          <p:cNvPr id="5" name="Pladsholder til slidenummer 4">
            <a:extLst>
              <a:ext uri="{FF2B5EF4-FFF2-40B4-BE49-F238E27FC236}">
                <a16:creationId xmlns:a16="http://schemas.microsoft.com/office/drawing/2014/main" id="{1BDA40E1-F2B5-E666-1120-E695658F4F8E}"/>
              </a:ext>
            </a:extLst>
          </p:cNvPr>
          <p:cNvSpPr>
            <a:spLocks noGrp="1"/>
          </p:cNvSpPr>
          <p:nvPr>
            <p:ph type="sldNum" sz="quarter" idx="12"/>
          </p:nvPr>
        </p:nvSpPr>
        <p:spPr/>
        <p:txBody>
          <a:bodyPr/>
          <a:lstStyle/>
          <a:p>
            <a:fld id="{2A833038-9DA2-4A95-BB6E-EB0846210F7B}" type="slidenum">
              <a:rPr lang="da-DK" smtClean="0"/>
              <a:t>‹#›</a:t>
            </a:fld>
            <a:endParaRPr lang="da-DK"/>
          </a:p>
        </p:txBody>
      </p:sp>
    </p:spTree>
    <p:extLst>
      <p:ext uri="{BB962C8B-B14F-4D97-AF65-F5344CB8AC3E}">
        <p14:creationId xmlns:p14="http://schemas.microsoft.com/office/powerpoint/2010/main" val="27318575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a:extLst>
              <a:ext uri="{FF2B5EF4-FFF2-40B4-BE49-F238E27FC236}">
                <a16:creationId xmlns:a16="http://schemas.microsoft.com/office/drawing/2014/main" id="{ED79F452-BD52-8018-869C-E8249B19ECA9}"/>
              </a:ext>
            </a:extLst>
          </p:cNvPr>
          <p:cNvSpPr>
            <a:spLocks noGrp="1"/>
          </p:cNvSpPr>
          <p:nvPr>
            <p:ph type="dt" sz="half" idx="10"/>
          </p:nvPr>
        </p:nvSpPr>
        <p:spPr/>
        <p:txBody>
          <a:bodyPr/>
          <a:lstStyle/>
          <a:p>
            <a:fld id="{6398AE62-A175-4CD8-9167-C98AC7EC70F2}" type="datetimeFigureOut">
              <a:rPr lang="da-DK" smtClean="0"/>
              <a:t>25-05-2026</a:t>
            </a:fld>
            <a:endParaRPr lang="da-DK"/>
          </a:p>
        </p:txBody>
      </p:sp>
      <p:sp>
        <p:nvSpPr>
          <p:cNvPr id="3" name="Pladsholder til sidefod 2">
            <a:extLst>
              <a:ext uri="{FF2B5EF4-FFF2-40B4-BE49-F238E27FC236}">
                <a16:creationId xmlns:a16="http://schemas.microsoft.com/office/drawing/2014/main" id="{6D399952-17EB-A34E-E9AF-9A1A1A5C0134}"/>
              </a:ext>
            </a:extLst>
          </p:cNvPr>
          <p:cNvSpPr>
            <a:spLocks noGrp="1"/>
          </p:cNvSpPr>
          <p:nvPr>
            <p:ph type="ftr" sz="quarter" idx="11"/>
          </p:nvPr>
        </p:nvSpPr>
        <p:spPr/>
        <p:txBody>
          <a:bodyPr/>
          <a:lstStyle/>
          <a:p>
            <a:endParaRPr lang="da-DK"/>
          </a:p>
        </p:txBody>
      </p:sp>
      <p:sp>
        <p:nvSpPr>
          <p:cNvPr id="4" name="Pladsholder til slidenummer 3">
            <a:extLst>
              <a:ext uri="{FF2B5EF4-FFF2-40B4-BE49-F238E27FC236}">
                <a16:creationId xmlns:a16="http://schemas.microsoft.com/office/drawing/2014/main" id="{6AA120F6-D3FD-55A5-52D2-C2C00334B0B1}"/>
              </a:ext>
            </a:extLst>
          </p:cNvPr>
          <p:cNvSpPr>
            <a:spLocks noGrp="1"/>
          </p:cNvSpPr>
          <p:nvPr>
            <p:ph type="sldNum" sz="quarter" idx="12"/>
          </p:nvPr>
        </p:nvSpPr>
        <p:spPr/>
        <p:txBody>
          <a:bodyPr/>
          <a:lstStyle/>
          <a:p>
            <a:fld id="{2A833038-9DA2-4A95-BB6E-EB0846210F7B}" type="slidenum">
              <a:rPr lang="da-DK" smtClean="0"/>
              <a:t>‹#›</a:t>
            </a:fld>
            <a:endParaRPr lang="da-DK"/>
          </a:p>
        </p:txBody>
      </p:sp>
    </p:spTree>
    <p:extLst>
      <p:ext uri="{BB962C8B-B14F-4D97-AF65-F5344CB8AC3E}">
        <p14:creationId xmlns:p14="http://schemas.microsoft.com/office/powerpoint/2010/main" val="40211734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F495EF5-2212-3021-B848-ED3E1E2C3E8E}"/>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indhold 2">
            <a:extLst>
              <a:ext uri="{FF2B5EF4-FFF2-40B4-BE49-F238E27FC236}">
                <a16:creationId xmlns:a16="http://schemas.microsoft.com/office/drawing/2014/main" id="{E7C3BF74-7102-0EE4-6CA8-F048C4BF1F9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a:extLst>
              <a:ext uri="{FF2B5EF4-FFF2-40B4-BE49-F238E27FC236}">
                <a16:creationId xmlns:a16="http://schemas.microsoft.com/office/drawing/2014/main" id="{5CD5D8DB-2C9B-525E-AB99-90B64537D8B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C6BD35D1-EC91-5BE9-BF54-A6217E54BB7A}"/>
              </a:ext>
            </a:extLst>
          </p:cNvPr>
          <p:cNvSpPr>
            <a:spLocks noGrp="1"/>
          </p:cNvSpPr>
          <p:nvPr>
            <p:ph type="dt" sz="half" idx="10"/>
          </p:nvPr>
        </p:nvSpPr>
        <p:spPr/>
        <p:txBody>
          <a:bodyPr/>
          <a:lstStyle/>
          <a:p>
            <a:fld id="{6398AE62-A175-4CD8-9167-C98AC7EC70F2}" type="datetimeFigureOut">
              <a:rPr lang="da-DK" smtClean="0"/>
              <a:t>25-05-2026</a:t>
            </a:fld>
            <a:endParaRPr lang="da-DK"/>
          </a:p>
        </p:txBody>
      </p:sp>
      <p:sp>
        <p:nvSpPr>
          <p:cNvPr id="6" name="Pladsholder til sidefod 5">
            <a:extLst>
              <a:ext uri="{FF2B5EF4-FFF2-40B4-BE49-F238E27FC236}">
                <a16:creationId xmlns:a16="http://schemas.microsoft.com/office/drawing/2014/main" id="{70933D31-960A-DC76-268D-3202136E74A4}"/>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37509FDD-F414-2E16-5252-0DE4BAD45B19}"/>
              </a:ext>
            </a:extLst>
          </p:cNvPr>
          <p:cNvSpPr>
            <a:spLocks noGrp="1"/>
          </p:cNvSpPr>
          <p:nvPr>
            <p:ph type="sldNum" sz="quarter" idx="12"/>
          </p:nvPr>
        </p:nvSpPr>
        <p:spPr/>
        <p:txBody>
          <a:bodyPr/>
          <a:lstStyle/>
          <a:p>
            <a:fld id="{2A833038-9DA2-4A95-BB6E-EB0846210F7B}" type="slidenum">
              <a:rPr lang="da-DK" smtClean="0"/>
              <a:t>‹#›</a:t>
            </a:fld>
            <a:endParaRPr lang="da-DK"/>
          </a:p>
        </p:txBody>
      </p:sp>
    </p:spTree>
    <p:extLst>
      <p:ext uri="{BB962C8B-B14F-4D97-AF65-F5344CB8AC3E}">
        <p14:creationId xmlns:p14="http://schemas.microsoft.com/office/powerpoint/2010/main" val="9318461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D0A383B-DDA7-20B8-4E63-146FC22201E6}"/>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billede 2">
            <a:extLst>
              <a:ext uri="{FF2B5EF4-FFF2-40B4-BE49-F238E27FC236}">
                <a16:creationId xmlns:a16="http://schemas.microsoft.com/office/drawing/2014/main" id="{DB57C2E8-AB05-5E87-6747-BDDD95375BB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a:extLst>
              <a:ext uri="{FF2B5EF4-FFF2-40B4-BE49-F238E27FC236}">
                <a16:creationId xmlns:a16="http://schemas.microsoft.com/office/drawing/2014/main" id="{450A5728-6465-E2A7-9B44-AB9F0E29AC0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83B51072-47B2-203D-C258-66110A44CC69}"/>
              </a:ext>
            </a:extLst>
          </p:cNvPr>
          <p:cNvSpPr>
            <a:spLocks noGrp="1"/>
          </p:cNvSpPr>
          <p:nvPr>
            <p:ph type="dt" sz="half" idx="10"/>
          </p:nvPr>
        </p:nvSpPr>
        <p:spPr/>
        <p:txBody>
          <a:bodyPr/>
          <a:lstStyle/>
          <a:p>
            <a:fld id="{6398AE62-A175-4CD8-9167-C98AC7EC70F2}" type="datetimeFigureOut">
              <a:rPr lang="da-DK" smtClean="0"/>
              <a:t>25-05-2026</a:t>
            </a:fld>
            <a:endParaRPr lang="da-DK"/>
          </a:p>
        </p:txBody>
      </p:sp>
      <p:sp>
        <p:nvSpPr>
          <p:cNvPr id="6" name="Pladsholder til sidefod 5">
            <a:extLst>
              <a:ext uri="{FF2B5EF4-FFF2-40B4-BE49-F238E27FC236}">
                <a16:creationId xmlns:a16="http://schemas.microsoft.com/office/drawing/2014/main" id="{FFAA8D22-12EE-4DAE-4CF0-952D48A506E9}"/>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2F0EA07D-B87A-D944-1878-E75E90E86D1A}"/>
              </a:ext>
            </a:extLst>
          </p:cNvPr>
          <p:cNvSpPr>
            <a:spLocks noGrp="1"/>
          </p:cNvSpPr>
          <p:nvPr>
            <p:ph type="sldNum" sz="quarter" idx="12"/>
          </p:nvPr>
        </p:nvSpPr>
        <p:spPr/>
        <p:txBody>
          <a:bodyPr/>
          <a:lstStyle/>
          <a:p>
            <a:fld id="{2A833038-9DA2-4A95-BB6E-EB0846210F7B}" type="slidenum">
              <a:rPr lang="da-DK" smtClean="0"/>
              <a:t>‹#›</a:t>
            </a:fld>
            <a:endParaRPr lang="da-DK"/>
          </a:p>
        </p:txBody>
      </p:sp>
    </p:spTree>
    <p:extLst>
      <p:ext uri="{BB962C8B-B14F-4D97-AF65-F5344CB8AC3E}">
        <p14:creationId xmlns:p14="http://schemas.microsoft.com/office/powerpoint/2010/main" val="1794345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a:extLst>
              <a:ext uri="{FF2B5EF4-FFF2-40B4-BE49-F238E27FC236}">
                <a16:creationId xmlns:a16="http://schemas.microsoft.com/office/drawing/2014/main" id="{C1656720-EA56-69F7-B6A7-52DDFC8CDCB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a-DK"/>
              <a:t>Klik for at redigere titeltypografien i masteren</a:t>
            </a:r>
          </a:p>
        </p:txBody>
      </p:sp>
      <p:sp>
        <p:nvSpPr>
          <p:cNvPr id="3" name="Pladsholder til tekst 2">
            <a:extLst>
              <a:ext uri="{FF2B5EF4-FFF2-40B4-BE49-F238E27FC236}">
                <a16:creationId xmlns:a16="http://schemas.microsoft.com/office/drawing/2014/main" id="{4CDFC75A-8EC4-6E7F-3219-5AF43BD5C9B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C349EED4-7628-898C-C212-03C0B655F22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398AE62-A175-4CD8-9167-C98AC7EC70F2}" type="datetimeFigureOut">
              <a:rPr lang="da-DK" smtClean="0"/>
              <a:t>25-05-2026</a:t>
            </a:fld>
            <a:endParaRPr lang="da-DK"/>
          </a:p>
        </p:txBody>
      </p:sp>
      <p:sp>
        <p:nvSpPr>
          <p:cNvPr id="5" name="Pladsholder til sidefod 4">
            <a:extLst>
              <a:ext uri="{FF2B5EF4-FFF2-40B4-BE49-F238E27FC236}">
                <a16:creationId xmlns:a16="http://schemas.microsoft.com/office/drawing/2014/main" id="{192FBE89-307C-DF39-0522-807D3799B8C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da-DK"/>
          </a:p>
        </p:txBody>
      </p:sp>
      <p:sp>
        <p:nvSpPr>
          <p:cNvPr id="6" name="Pladsholder til slidenummer 5">
            <a:extLst>
              <a:ext uri="{FF2B5EF4-FFF2-40B4-BE49-F238E27FC236}">
                <a16:creationId xmlns:a16="http://schemas.microsoft.com/office/drawing/2014/main" id="{73F6BCF5-92CD-5225-E50F-957B6EE0DCD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A833038-9DA2-4A95-BB6E-EB0846210F7B}" type="slidenum">
              <a:rPr lang="da-DK" smtClean="0"/>
              <a:t>‹#›</a:t>
            </a:fld>
            <a:endParaRPr lang="da-DK"/>
          </a:p>
        </p:txBody>
      </p:sp>
    </p:spTree>
    <p:extLst>
      <p:ext uri="{BB962C8B-B14F-4D97-AF65-F5344CB8AC3E}">
        <p14:creationId xmlns:p14="http://schemas.microsoft.com/office/powerpoint/2010/main" val="2054487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1" name="Rectangle 1030">
            <a:extLst>
              <a:ext uri="{FF2B5EF4-FFF2-40B4-BE49-F238E27FC236}">
                <a16:creationId xmlns:a16="http://schemas.microsoft.com/office/drawing/2014/main" id="{E91DC736-0EF8-4F87-9146-EBF1D2EE4D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descr="Storage worker in uniform and modern laptop in hands checks production.">
            <a:extLst>
              <a:ext uri="{FF2B5EF4-FFF2-40B4-BE49-F238E27FC236}">
                <a16:creationId xmlns:a16="http://schemas.microsoft.com/office/drawing/2014/main" id="{0B4DFF9A-7A0A-4B88-8641-32062AF153E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t="2768" r="23298" b="6323"/>
          <a:stretch>
            <a:fillRect/>
          </a:stretch>
        </p:blipFill>
        <p:spPr bwMode="auto">
          <a:xfrm>
            <a:off x="3523488" y="10"/>
            <a:ext cx="8668512" cy="6857990"/>
          </a:xfrm>
          <a:prstGeom prst="rect">
            <a:avLst/>
          </a:prstGeom>
          <a:noFill/>
          <a:extLst>
            <a:ext uri="{909E8E84-426E-40DD-AFC4-6F175D3DCCD1}">
              <a14:hiddenFill xmlns:a14="http://schemas.microsoft.com/office/drawing/2010/main">
                <a:solidFill>
                  <a:srgbClr val="FFFFFF"/>
                </a:solidFill>
              </a14:hiddenFill>
            </a:ext>
          </a:extLst>
        </p:spPr>
      </p:pic>
      <p:sp>
        <p:nvSpPr>
          <p:cNvPr id="1033" name="Rectangle 1032">
            <a:extLst>
              <a:ext uri="{FF2B5EF4-FFF2-40B4-BE49-F238E27FC236}">
                <a16:creationId xmlns:a16="http://schemas.microsoft.com/office/drawing/2014/main" id="{097CD68E-23E3-4007-8847-CD0944C4F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756601" cy="6858000"/>
          </a:xfrm>
          <a:prstGeom prst="rect">
            <a:avLst/>
          </a:prstGeom>
          <a:gradFill>
            <a:gsLst>
              <a:gs pos="58000">
                <a:schemeClr val="bg1"/>
              </a:gs>
              <a:gs pos="35000">
                <a:schemeClr val="bg1">
                  <a:alpha val="79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E7DF015C-499E-536A-C08E-F903732DED19}"/>
              </a:ext>
            </a:extLst>
          </p:cNvPr>
          <p:cNvSpPr>
            <a:spLocks noGrp="1"/>
          </p:cNvSpPr>
          <p:nvPr>
            <p:ph type="ctrTitle"/>
          </p:nvPr>
        </p:nvSpPr>
        <p:spPr>
          <a:xfrm>
            <a:off x="477981" y="1122363"/>
            <a:ext cx="4023360" cy="3204134"/>
          </a:xfrm>
        </p:spPr>
        <p:txBody>
          <a:bodyPr anchor="b">
            <a:normAutofit/>
          </a:bodyPr>
          <a:lstStyle/>
          <a:p>
            <a:pPr algn="l"/>
            <a:r>
              <a:rPr lang="en-US" sz="4800" noProof="0" dirty="0"/>
              <a:t>AI in ERP </a:t>
            </a:r>
            <a:r>
              <a:rPr lang="en-US" sz="4800"/>
              <a:t>Inventory</a:t>
            </a:r>
            <a:br>
              <a:rPr lang="en-US" sz="4800" noProof="0" dirty="0"/>
            </a:br>
            <a:r>
              <a:rPr lang="en-US" sz="4800" noProof="0" dirty="0"/>
              <a:t>Migration</a:t>
            </a:r>
          </a:p>
        </p:txBody>
      </p:sp>
      <p:sp>
        <p:nvSpPr>
          <p:cNvPr id="3" name="Undertitel 2">
            <a:extLst>
              <a:ext uri="{FF2B5EF4-FFF2-40B4-BE49-F238E27FC236}">
                <a16:creationId xmlns:a16="http://schemas.microsoft.com/office/drawing/2014/main" id="{1B2CE1EF-5569-E874-5D7D-D329B662F78F}"/>
              </a:ext>
            </a:extLst>
          </p:cNvPr>
          <p:cNvSpPr>
            <a:spLocks noGrp="1"/>
          </p:cNvSpPr>
          <p:nvPr>
            <p:ph type="subTitle" idx="1"/>
          </p:nvPr>
        </p:nvSpPr>
        <p:spPr>
          <a:xfrm>
            <a:off x="477980" y="4872922"/>
            <a:ext cx="4023359" cy="1208141"/>
          </a:xfrm>
        </p:spPr>
        <p:txBody>
          <a:bodyPr>
            <a:normAutofit/>
          </a:bodyPr>
          <a:lstStyle/>
          <a:p>
            <a:pPr algn="l"/>
            <a:r>
              <a:rPr lang="en-US" sz="2000" noProof="0"/>
              <a:t>Two Inventory Valuation types: FIFO and Average Cost</a:t>
            </a:r>
          </a:p>
          <a:p>
            <a:pPr algn="l"/>
            <a:r>
              <a:rPr lang="en-US" sz="2000"/>
              <a:t>By Ali Jamili</a:t>
            </a:r>
            <a:endParaRPr lang="en-US" sz="2000" noProof="0"/>
          </a:p>
        </p:txBody>
      </p:sp>
      <p:sp>
        <p:nvSpPr>
          <p:cNvPr id="1035" name="Rectangle 1034">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037" name="Rectangle 1036">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183579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par>
                                <p:cTn id="8" presetID="10" presetClass="entr" presetSubtype="0" fill="hold" grpId="0" nodeType="withEffect">
                                  <p:stCondLst>
                                    <p:cond delay="1500"/>
                                  </p:stCondLst>
                                  <p:iterate>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7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1500"/>
                                  </p:stCondLst>
                                  <p:iterate>
                                    <p:tmPct val="10000"/>
                                  </p:iterate>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7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E2DCBC4-FFD7-8CB4-3281-44CFF707322B}"/>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FBC68F4-9057-3974-F707-8BC1939726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86877E40-9B1C-32E3-90C5-38A67399BA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5F1BAC30-8FDA-BEA3-CB32-9989EE6EC8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AF4D50C0-386F-B684-E35A-B1AF8B3282AB}"/>
              </a:ext>
            </a:extLst>
          </p:cNvPr>
          <p:cNvSpPr>
            <a:spLocks noGrp="1"/>
          </p:cNvSpPr>
          <p:nvPr>
            <p:ph type="title"/>
          </p:nvPr>
        </p:nvSpPr>
        <p:spPr>
          <a:xfrm>
            <a:off x="1115568" y="548640"/>
            <a:ext cx="10168128" cy="1179576"/>
          </a:xfrm>
        </p:spPr>
        <p:txBody>
          <a:bodyPr>
            <a:normAutofit/>
          </a:bodyPr>
          <a:lstStyle/>
          <a:p>
            <a:r>
              <a:rPr lang="en-US" sz="4000" dirty="0"/>
              <a:t>Average Cost Example 1: A Worked Example</a:t>
            </a:r>
          </a:p>
        </p:txBody>
      </p:sp>
      <p:sp>
        <p:nvSpPr>
          <p:cNvPr id="14" name="Rectangle 13">
            <a:extLst>
              <a:ext uri="{FF2B5EF4-FFF2-40B4-BE49-F238E27FC236}">
                <a16:creationId xmlns:a16="http://schemas.microsoft.com/office/drawing/2014/main" id="{BF7FD45C-C901-70C6-4A6E-E76799F68D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Pladsholder til indhold 2">
            <a:extLst>
              <a:ext uri="{FF2B5EF4-FFF2-40B4-BE49-F238E27FC236}">
                <a16:creationId xmlns:a16="http://schemas.microsoft.com/office/drawing/2014/main" id="{BA870756-193C-11C2-BCDB-83C290417BDE}"/>
              </a:ext>
            </a:extLst>
          </p:cNvPr>
          <p:cNvSpPr>
            <a:spLocks noGrp="1"/>
          </p:cNvSpPr>
          <p:nvPr>
            <p:ph idx="1"/>
          </p:nvPr>
        </p:nvSpPr>
        <p:spPr>
          <a:xfrm>
            <a:off x="1121918" y="2488293"/>
            <a:ext cx="10168128" cy="3695020"/>
          </a:xfrm>
        </p:spPr>
        <p:txBody>
          <a:bodyPr>
            <a:normAutofit lnSpcReduction="10000"/>
          </a:bodyPr>
          <a:lstStyle/>
          <a:p>
            <a:r>
              <a:rPr lang="en-US" sz="1600" b="1" dirty="0"/>
              <a:t>Item ITM-2014, Warehouse W02: what the AI sees</a:t>
            </a:r>
          </a:p>
          <a:p>
            <a:pPr lvl="1"/>
            <a:r>
              <a:rPr lang="en-US" sz="1400" dirty="0"/>
              <a:t>AX2012 stores a single average cost of 22.40 DKK on 500 pcs on hand. Source history shows 3 receipts: 300 @ 21.00, 400 @ 22.50, 200 @ 24.00.</a:t>
            </a:r>
          </a:p>
          <a:p>
            <a:r>
              <a:rPr lang="en-US" sz="1600" b="1" dirty="0"/>
              <a:t>Step 1: Recompute the weighted average from history</a:t>
            </a:r>
          </a:p>
          <a:p>
            <a:pPr lvl="1"/>
            <a:r>
              <a:rPr lang="en-US" sz="1400" dirty="0"/>
              <a:t>(300×21.00 + 400×22.50 + 200×24.00) / 900 = 22.33 DKK per pc.</a:t>
            </a:r>
          </a:p>
          <a:p>
            <a:r>
              <a:rPr lang="en-US" sz="1600" b="1" dirty="0"/>
              <a:t>Step 2: Replay each receipt to confirm the trail</a:t>
            </a:r>
          </a:p>
          <a:p>
            <a:pPr lvl="1"/>
            <a:r>
              <a:rPr lang="en-US" sz="1400" dirty="0"/>
              <a:t>After receipt 1: 21.00. After receipt 2: 21.86. After receipt 3: 22.33. AX2012's stored 22.40 cannot be reproduced, because small rounding errors accumulated.</a:t>
            </a:r>
          </a:p>
          <a:p>
            <a:r>
              <a:rPr lang="en-US" sz="1600" b="1" dirty="0"/>
              <a:t>Step 3: Quantify the drift</a:t>
            </a:r>
          </a:p>
          <a:p>
            <a:pPr lvl="1"/>
            <a:r>
              <a:rPr lang="en-US" sz="1400" dirty="0"/>
              <a:t>Per-unit drift: 0.07 DKK (0.3 %). On 500 pcs on hand, that is a 35 DKK over-valuation. Below threshold, so this item proceeds without manual review.</a:t>
            </a:r>
          </a:p>
          <a:p>
            <a:r>
              <a:rPr lang="en-US" sz="1600" b="1" dirty="0"/>
              <a:t>Step 4: One-time correction at cutover</a:t>
            </a:r>
          </a:p>
          <a:p>
            <a:pPr lvl="1"/>
            <a:r>
              <a:rPr lang="en-US" sz="1400" dirty="0"/>
              <a:t>Across 8,500 average-cost items, 217 with material drift are flagged for review. Total correction ≈ €140k, booked at go-live as a valuation adjustment with full audit trail.</a:t>
            </a:r>
          </a:p>
        </p:txBody>
      </p:sp>
    </p:spTree>
    <p:extLst>
      <p:ext uri="{BB962C8B-B14F-4D97-AF65-F5344CB8AC3E}">
        <p14:creationId xmlns:p14="http://schemas.microsoft.com/office/powerpoint/2010/main" val="42384232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E2DCBC4-FFD7-8CB4-3281-44CFF707322B}"/>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FBC68F4-9057-3974-F707-8BC1939726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86877E40-9B1C-32E3-90C5-38A67399BA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5F1BAC30-8FDA-BEA3-CB32-9989EE6EC8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AF4D50C0-386F-B684-E35A-B1AF8B3282AB}"/>
              </a:ext>
            </a:extLst>
          </p:cNvPr>
          <p:cNvSpPr>
            <a:spLocks noGrp="1"/>
          </p:cNvSpPr>
          <p:nvPr>
            <p:ph type="title"/>
          </p:nvPr>
        </p:nvSpPr>
        <p:spPr>
          <a:xfrm>
            <a:off x="1115568" y="548640"/>
            <a:ext cx="10168128" cy="1179576"/>
          </a:xfrm>
        </p:spPr>
        <p:txBody>
          <a:bodyPr>
            <a:normAutofit fontScale="90000"/>
          </a:bodyPr>
          <a:lstStyle/>
          <a:p>
            <a:r>
              <a:rPr lang="en-US" sz="4000" dirty="0"/>
              <a:t>Average Cost Example 2: Detecting Cost Drift Across Periods</a:t>
            </a:r>
          </a:p>
        </p:txBody>
      </p:sp>
      <p:sp>
        <p:nvSpPr>
          <p:cNvPr id="14" name="Rectangle 13">
            <a:extLst>
              <a:ext uri="{FF2B5EF4-FFF2-40B4-BE49-F238E27FC236}">
                <a16:creationId xmlns:a16="http://schemas.microsoft.com/office/drawing/2014/main" id="{BF7FD45C-C901-70C6-4A6E-E76799F68D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Pladsholder til indhold 2">
            <a:extLst>
              <a:ext uri="{FF2B5EF4-FFF2-40B4-BE49-F238E27FC236}">
                <a16:creationId xmlns:a16="http://schemas.microsoft.com/office/drawing/2014/main" id="{BA870756-193C-11C2-BCDB-83C290417BDE}"/>
              </a:ext>
            </a:extLst>
          </p:cNvPr>
          <p:cNvSpPr>
            <a:spLocks noGrp="1"/>
          </p:cNvSpPr>
          <p:nvPr>
            <p:ph idx="1"/>
          </p:nvPr>
        </p:nvSpPr>
        <p:spPr>
          <a:xfrm>
            <a:off x="1121918" y="2488293"/>
            <a:ext cx="10168128" cy="3695020"/>
          </a:xfrm>
        </p:spPr>
        <p:txBody>
          <a:bodyPr>
            <a:normAutofit/>
          </a:bodyPr>
          <a:lstStyle/>
          <a:p>
            <a:r>
              <a:rPr lang="en-US" sz="1800" b="1" dirty="0"/>
              <a:t>The situation</a:t>
            </a:r>
          </a:p>
          <a:p>
            <a:pPr lvl="1"/>
            <a:r>
              <a:rPr lang="en-US" sz="1600" dirty="0"/>
              <a:t>Retail group with 6 legal entities migrating from AX2012 to D365 F&amp;O. Heavy intercompany transfers caused weighted average cost to drift between entities, producing inconsistent COGS and unexplained margin variance month over month.</a:t>
            </a:r>
          </a:p>
          <a:p>
            <a:r>
              <a:rPr lang="en-US" sz="1800" b="1" dirty="0"/>
              <a:t>How AI can help</a:t>
            </a:r>
          </a:p>
          <a:p>
            <a:pPr lvl="1"/>
            <a:r>
              <a:rPr lang="en-US" sz="1600" dirty="0"/>
              <a:t>Trace average cost drift by item and period across all entities, isolate transfers where the receiving entity recorded a materially different cost, and propose corrections aligned to group policy.</a:t>
            </a:r>
          </a:p>
          <a:p>
            <a:r>
              <a:rPr lang="en-US" sz="1800" b="1" dirty="0"/>
              <a:t>Outcome</a:t>
            </a:r>
          </a:p>
          <a:p>
            <a:pPr lvl="1"/>
            <a:r>
              <a:rPr lang="en-US" sz="1600" dirty="0"/>
              <a:t>Unexplained COGS variance dropped from 4.1% to 0.2% after corrections. Auditors signed off on the migrated inventory valuation in a single review cycle instead of the usual back-and-forth.</a:t>
            </a:r>
          </a:p>
        </p:txBody>
      </p:sp>
    </p:spTree>
    <p:extLst>
      <p:ext uri="{BB962C8B-B14F-4D97-AF65-F5344CB8AC3E}">
        <p14:creationId xmlns:p14="http://schemas.microsoft.com/office/powerpoint/2010/main" val="31086092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E2DCBC4-FFD7-8CB4-3281-44CFF707322B}"/>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FBC68F4-9057-3974-F707-8BC1939726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86877E40-9B1C-32E3-90C5-38A67399BA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5F1BAC30-8FDA-BEA3-CB32-9989EE6EC8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AF4D50C0-386F-B684-E35A-B1AF8B3282AB}"/>
              </a:ext>
            </a:extLst>
          </p:cNvPr>
          <p:cNvSpPr>
            <a:spLocks noGrp="1"/>
          </p:cNvSpPr>
          <p:nvPr>
            <p:ph type="title"/>
          </p:nvPr>
        </p:nvSpPr>
        <p:spPr>
          <a:xfrm>
            <a:off x="1115568" y="548640"/>
            <a:ext cx="10168128" cy="1179576"/>
          </a:xfrm>
        </p:spPr>
        <p:txBody>
          <a:bodyPr>
            <a:normAutofit/>
          </a:bodyPr>
          <a:lstStyle/>
          <a:p>
            <a:r>
              <a:rPr lang="en-US" sz="4000" dirty="0"/>
              <a:t>Average Cost Example 2: A Worked Example</a:t>
            </a:r>
          </a:p>
        </p:txBody>
      </p:sp>
      <p:sp>
        <p:nvSpPr>
          <p:cNvPr id="14" name="Rectangle 13">
            <a:extLst>
              <a:ext uri="{FF2B5EF4-FFF2-40B4-BE49-F238E27FC236}">
                <a16:creationId xmlns:a16="http://schemas.microsoft.com/office/drawing/2014/main" id="{BF7FD45C-C901-70C6-4A6E-E76799F68D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Pladsholder til indhold 2">
            <a:extLst>
              <a:ext uri="{FF2B5EF4-FFF2-40B4-BE49-F238E27FC236}">
                <a16:creationId xmlns:a16="http://schemas.microsoft.com/office/drawing/2014/main" id="{BA870756-193C-11C2-BCDB-83C290417BDE}"/>
              </a:ext>
            </a:extLst>
          </p:cNvPr>
          <p:cNvSpPr>
            <a:spLocks noGrp="1"/>
          </p:cNvSpPr>
          <p:nvPr>
            <p:ph idx="1"/>
          </p:nvPr>
        </p:nvSpPr>
        <p:spPr>
          <a:xfrm>
            <a:off x="1121918" y="2488293"/>
            <a:ext cx="10168128" cy="3695020"/>
          </a:xfrm>
        </p:spPr>
        <p:txBody>
          <a:bodyPr>
            <a:normAutofit/>
          </a:bodyPr>
          <a:lstStyle/>
          <a:p>
            <a:r>
              <a:rPr lang="en-US" sz="1600" b="1" dirty="0"/>
              <a:t>Item ITM-5530 across DK01, SE01, NO01: what the AI sees</a:t>
            </a:r>
          </a:p>
          <a:p>
            <a:pPr lvl="1"/>
            <a:r>
              <a:rPr lang="en-US" sz="1400" dirty="0"/>
              <a:t>Same SKU, three entities. Q3 2024 average cost: DK01 = 47.10, SE01 = 48.40, NO01 = 51.20. Mean ≈ 48.90 DKK.</a:t>
            </a:r>
          </a:p>
          <a:p>
            <a:r>
              <a:rPr lang="en-US" sz="1600" b="1" dirty="0"/>
              <a:t>Step 1: Compare entity averages across the period</a:t>
            </a:r>
          </a:p>
          <a:p>
            <a:pPr lvl="1"/>
            <a:r>
              <a:rPr lang="en-US" sz="1400" dirty="0"/>
              <a:t>Spread: 51.20 − 47.10 = 4.10 DKK, or 8.4 % of the mean. Threshold is 3 %, so this item is flagged for review.</a:t>
            </a:r>
          </a:p>
          <a:p>
            <a:r>
              <a:rPr lang="en-US" sz="1600" b="1" dirty="0"/>
              <a:t>Step 2: Trace the cause to an intercompany transfer</a:t>
            </a:r>
          </a:p>
          <a:p>
            <a:pPr lvl="1"/>
            <a:r>
              <a:rPr lang="en-US" sz="1400" dirty="0"/>
              <a:t>July transfer DK01 to NO01: 1,200 pcs sent at 47.30, received at 51.20. Per-unit gap 3.90 DKK × 1,200 = 4,680 DKK booked to the wrong entity.</a:t>
            </a:r>
          </a:p>
          <a:p>
            <a:r>
              <a:rPr lang="en-US" sz="1600" b="1" dirty="0"/>
              <a:t>Step 3: Quantify unexplained COGS group-wide</a:t>
            </a:r>
          </a:p>
          <a:p>
            <a:pPr lvl="1"/>
            <a:r>
              <a:rPr lang="en-US" sz="1400" dirty="0"/>
              <a:t>Across all 6 entities, unexplained COGS variance ran at 4.1 % month over month. NO01 alone showed 28,000 DKK (1.5 %) on this SKU in Q3.</a:t>
            </a:r>
          </a:p>
          <a:p>
            <a:r>
              <a:rPr lang="en-US" sz="1600" b="1" dirty="0"/>
              <a:t>Step 4: Land in D365 F&amp;O with one consistent cost</a:t>
            </a:r>
          </a:p>
          <a:p>
            <a:pPr lvl="1"/>
            <a:r>
              <a:rPr lang="en-US" sz="1400" dirty="0"/>
              <a:t>Cutover sets ITM-5530 to 48.20 DKK group-wide and posts the per-entity corrections. After rollout across all flagged SKUs, unexplained COGS variance drops to 0.2 %.</a:t>
            </a:r>
          </a:p>
        </p:txBody>
      </p:sp>
    </p:spTree>
    <p:extLst>
      <p:ext uri="{BB962C8B-B14F-4D97-AF65-F5344CB8AC3E}">
        <p14:creationId xmlns:p14="http://schemas.microsoft.com/office/powerpoint/2010/main" val="19598578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E2DCBC4-FFD7-8CB4-3281-44CFF707322B}"/>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FBC68F4-9057-3974-F707-8BC1939726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86877E40-9B1C-32E3-90C5-38A67399BA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5F1BAC30-8FDA-BEA3-CB32-9989EE6EC8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AF4D50C0-386F-B684-E35A-B1AF8B3282AB}"/>
              </a:ext>
            </a:extLst>
          </p:cNvPr>
          <p:cNvSpPr>
            <a:spLocks noGrp="1"/>
          </p:cNvSpPr>
          <p:nvPr>
            <p:ph type="title"/>
          </p:nvPr>
        </p:nvSpPr>
        <p:spPr>
          <a:xfrm>
            <a:off x="1115568" y="548640"/>
            <a:ext cx="10168128" cy="1179576"/>
          </a:xfrm>
        </p:spPr>
        <p:txBody>
          <a:bodyPr>
            <a:normAutofit/>
          </a:bodyPr>
          <a:lstStyle/>
          <a:p>
            <a:r>
              <a:rPr lang="en-US" sz="4000" dirty="0"/>
              <a:t>Where AI Does Not Help</a:t>
            </a:r>
          </a:p>
        </p:txBody>
      </p:sp>
      <p:sp>
        <p:nvSpPr>
          <p:cNvPr id="14" name="Rectangle 13">
            <a:extLst>
              <a:ext uri="{FF2B5EF4-FFF2-40B4-BE49-F238E27FC236}">
                <a16:creationId xmlns:a16="http://schemas.microsoft.com/office/drawing/2014/main" id="{BF7FD45C-C901-70C6-4A6E-E76799F68D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Pladsholder til indhold 2">
            <a:extLst>
              <a:ext uri="{FF2B5EF4-FFF2-40B4-BE49-F238E27FC236}">
                <a16:creationId xmlns:a16="http://schemas.microsoft.com/office/drawing/2014/main" id="{BA870756-193C-11C2-BCDB-83C290417BDE}"/>
              </a:ext>
            </a:extLst>
          </p:cNvPr>
          <p:cNvSpPr>
            <a:spLocks noGrp="1"/>
          </p:cNvSpPr>
          <p:nvPr>
            <p:ph idx="1"/>
          </p:nvPr>
        </p:nvSpPr>
        <p:spPr>
          <a:xfrm>
            <a:off x="1115568" y="2481943"/>
            <a:ext cx="10168128" cy="3695020"/>
          </a:xfrm>
        </p:spPr>
        <p:txBody>
          <a:bodyPr>
            <a:normAutofit fontScale="92500" lnSpcReduction="20000"/>
          </a:bodyPr>
          <a:lstStyle/>
          <a:p>
            <a:r>
              <a:rPr lang="en-US" sz="1800" b="1" dirty="0"/>
              <a:t>Choosing the Cost Method</a:t>
            </a:r>
          </a:p>
          <a:p>
            <a:pPr lvl="1"/>
            <a:r>
              <a:rPr lang="en-US" sz="1600" dirty="0"/>
              <a:t>Deciding between FIFO and average cost is a business, tax, and accounting policy decision. This requires qualified judgement and cannot be delegated to a tool.</a:t>
            </a:r>
          </a:p>
          <a:p>
            <a:r>
              <a:rPr lang="en-US" sz="1800" b="1" dirty="0"/>
              <a:t>Write-downs and Obsolescence Provisions</a:t>
            </a:r>
          </a:p>
          <a:p>
            <a:pPr lvl="1"/>
            <a:r>
              <a:rPr lang="en-US" sz="1600" dirty="0"/>
              <a:t>Deciding which items to write down at cutover, and by how much, requires human judgement. Regulators and auditors want a qualified person behind that decision.</a:t>
            </a:r>
          </a:p>
          <a:p>
            <a:r>
              <a:rPr lang="en-US" sz="1800" b="1" dirty="0"/>
              <a:t>Compliance and Sign-Off</a:t>
            </a:r>
          </a:p>
          <a:p>
            <a:pPr lvl="1"/>
            <a:r>
              <a:rPr lang="en-US" sz="1600" dirty="0"/>
              <a:t>Opening balances need to be approved and signed off by a controller or finance lead. AI can support the process, but it cannot replace the person accountable for the numbers.</a:t>
            </a:r>
          </a:p>
          <a:p>
            <a:r>
              <a:rPr lang="en-US" sz="1800" b="1" dirty="0"/>
              <a:t>Messy or Unstructured Source Data</a:t>
            </a:r>
          </a:p>
          <a:p>
            <a:pPr lvl="1"/>
            <a:r>
              <a:rPr lang="en-US" sz="1600" dirty="0"/>
              <a:t>If the source system has no structured transaction log, AI cannot reconstruct what is not recorded. Garbage in, garbage out. Data quality assessment must come first.</a:t>
            </a:r>
          </a:p>
          <a:p>
            <a:r>
              <a:rPr lang="en-US" sz="1800" b="1" dirty="0"/>
              <a:t>Low-Volume or Simple Scenarios</a:t>
            </a:r>
          </a:p>
          <a:p>
            <a:pPr lvl="1"/>
            <a:r>
              <a:rPr lang="en-US" sz="1600" dirty="0"/>
              <a:t>If you are migrating a small number of items with clean data, manual Excel work is often faster than setting up an AI-assisted workflow. Automation pays off at scale.</a:t>
            </a:r>
          </a:p>
        </p:txBody>
      </p:sp>
    </p:spTree>
    <p:extLst>
      <p:ext uri="{BB962C8B-B14F-4D97-AF65-F5344CB8AC3E}">
        <p14:creationId xmlns:p14="http://schemas.microsoft.com/office/powerpoint/2010/main" val="29704716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E2DCBC4-FFD7-8CB4-3281-44CFF707322B}"/>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FBC68F4-9057-3974-F707-8BC1939726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86877E40-9B1C-32E3-90C5-38A67399BA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5F1BAC30-8FDA-BEA3-CB32-9989EE6EC8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AF4D50C0-386F-B684-E35A-B1AF8B3282AB}"/>
              </a:ext>
            </a:extLst>
          </p:cNvPr>
          <p:cNvSpPr>
            <a:spLocks noGrp="1"/>
          </p:cNvSpPr>
          <p:nvPr>
            <p:ph type="title"/>
          </p:nvPr>
        </p:nvSpPr>
        <p:spPr>
          <a:xfrm>
            <a:off x="1115568" y="548640"/>
            <a:ext cx="10168128" cy="1179576"/>
          </a:xfrm>
        </p:spPr>
        <p:txBody>
          <a:bodyPr>
            <a:normAutofit/>
          </a:bodyPr>
          <a:lstStyle/>
          <a:p>
            <a:r>
              <a:rPr lang="en-US" sz="4000" dirty="0"/>
              <a:t>AI is not out of the box (the hidden cost)</a:t>
            </a:r>
          </a:p>
        </p:txBody>
      </p:sp>
      <p:sp>
        <p:nvSpPr>
          <p:cNvPr id="14" name="Rectangle 13">
            <a:extLst>
              <a:ext uri="{FF2B5EF4-FFF2-40B4-BE49-F238E27FC236}">
                <a16:creationId xmlns:a16="http://schemas.microsoft.com/office/drawing/2014/main" id="{BF7FD45C-C901-70C6-4A6E-E76799F68D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Pladsholder til indhold 2">
            <a:extLst>
              <a:ext uri="{FF2B5EF4-FFF2-40B4-BE49-F238E27FC236}">
                <a16:creationId xmlns:a16="http://schemas.microsoft.com/office/drawing/2014/main" id="{BA870756-193C-11C2-BCDB-83C290417BDE}"/>
              </a:ext>
            </a:extLst>
          </p:cNvPr>
          <p:cNvSpPr>
            <a:spLocks noGrp="1"/>
          </p:cNvSpPr>
          <p:nvPr>
            <p:ph idx="1"/>
          </p:nvPr>
        </p:nvSpPr>
        <p:spPr>
          <a:xfrm>
            <a:off x="1115568" y="2481943"/>
            <a:ext cx="10168128" cy="3695020"/>
          </a:xfrm>
        </p:spPr>
        <p:txBody>
          <a:bodyPr>
            <a:normAutofit fontScale="92500" lnSpcReduction="20000"/>
          </a:bodyPr>
          <a:lstStyle/>
          <a:p>
            <a:r>
              <a:rPr lang="en-US" sz="1800" b="1" dirty="0"/>
              <a:t>Prompt Engineering Takes Time</a:t>
            </a:r>
          </a:p>
          <a:p>
            <a:pPr lvl="1"/>
            <a:r>
              <a:rPr lang="en-US" sz="1600" dirty="0"/>
              <a:t>Getting AI to produce useful output for your specific data structure requires iteration. Writing good prompts and testing them is real work, not a one-click step.</a:t>
            </a:r>
          </a:p>
          <a:p>
            <a:r>
              <a:rPr lang="en-US" sz="1800" b="1" dirty="0"/>
              <a:t>Reviewing AI Output Takes Time</a:t>
            </a:r>
          </a:p>
          <a:p>
            <a:pPr lvl="1"/>
            <a:r>
              <a:rPr lang="en-US" sz="1600" dirty="0"/>
              <a:t>AI output is not final output. Someone with finance and ERP knowledge must review what the tool produces before it goes anywhere near a migration file.</a:t>
            </a:r>
          </a:p>
          <a:p>
            <a:r>
              <a:rPr lang="en-US" sz="1800" b="1" dirty="0"/>
              <a:t>Training Your Team Takes Time</a:t>
            </a:r>
          </a:p>
          <a:p>
            <a:pPr lvl="1"/>
            <a:r>
              <a:rPr lang="en-US" sz="1600" dirty="0"/>
              <a:t>If the consultant or functional lead is not familiar with the AI tool, there is an onboarding curve. Budget for this during project planning, not during cutover week.</a:t>
            </a:r>
          </a:p>
          <a:p>
            <a:r>
              <a:rPr lang="en-US" sz="1800" b="1" dirty="0"/>
              <a:t>The Simple Decision Framework</a:t>
            </a:r>
          </a:p>
          <a:p>
            <a:pPr lvl="1"/>
            <a:r>
              <a:rPr lang="en-US" sz="1600" dirty="0"/>
              <a:t>Ask three questions: How many items? How clean is the data? How complex is the cost structure? If the answer to all three is small or simple, manual is likely faster. AI earns its place at scale.</a:t>
            </a:r>
          </a:p>
          <a:p>
            <a:r>
              <a:rPr lang="en-US" sz="1800" b="1" dirty="0"/>
              <a:t>The Breakeven Point</a:t>
            </a:r>
          </a:p>
          <a:p>
            <a:pPr lvl="1"/>
            <a:r>
              <a:rPr lang="en-US" sz="1600" dirty="0"/>
              <a:t>In practice, AI-assisted reconciliation starts paying off when you are dealing with more than a few hundred active item references with multi-warehouse or multi-currency complexity.</a:t>
            </a:r>
          </a:p>
        </p:txBody>
      </p:sp>
    </p:spTree>
    <p:extLst>
      <p:ext uri="{BB962C8B-B14F-4D97-AF65-F5344CB8AC3E}">
        <p14:creationId xmlns:p14="http://schemas.microsoft.com/office/powerpoint/2010/main" val="30564993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E2DCBC4-FFD7-8CB4-3281-44CFF707322B}"/>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FBC68F4-9057-3974-F707-8BC1939726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86877E40-9B1C-32E3-90C5-38A67399BA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5F1BAC30-8FDA-BEA3-CB32-9989EE6EC8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AF4D50C0-386F-B684-E35A-B1AF8B3282AB}"/>
              </a:ext>
            </a:extLst>
          </p:cNvPr>
          <p:cNvSpPr>
            <a:spLocks noGrp="1"/>
          </p:cNvSpPr>
          <p:nvPr>
            <p:ph type="title"/>
          </p:nvPr>
        </p:nvSpPr>
        <p:spPr>
          <a:xfrm>
            <a:off x="1115568" y="548640"/>
            <a:ext cx="10168128" cy="1179576"/>
          </a:xfrm>
        </p:spPr>
        <p:txBody>
          <a:bodyPr>
            <a:normAutofit/>
          </a:bodyPr>
          <a:lstStyle/>
          <a:p>
            <a:r>
              <a:rPr lang="en-US" sz="4000" dirty="0"/>
              <a:t>A Realistic Starting Point</a:t>
            </a:r>
          </a:p>
        </p:txBody>
      </p:sp>
      <p:sp>
        <p:nvSpPr>
          <p:cNvPr id="14" name="Rectangle 13">
            <a:extLst>
              <a:ext uri="{FF2B5EF4-FFF2-40B4-BE49-F238E27FC236}">
                <a16:creationId xmlns:a16="http://schemas.microsoft.com/office/drawing/2014/main" id="{BF7FD45C-C901-70C6-4A6E-E76799F68D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Pladsholder til indhold 2">
            <a:extLst>
              <a:ext uri="{FF2B5EF4-FFF2-40B4-BE49-F238E27FC236}">
                <a16:creationId xmlns:a16="http://schemas.microsoft.com/office/drawing/2014/main" id="{BA870756-193C-11C2-BCDB-83C290417BDE}"/>
              </a:ext>
            </a:extLst>
          </p:cNvPr>
          <p:cNvSpPr>
            <a:spLocks noGrp="1"/>
          </p:cNvSpPr>
          <p:nvPr>
            <p:ph idx="1"/>
          </p:nvPr>
        </p:nvSpPr>
        <p:spPr>
          <a:xfrm>
            <a:off x="1115568" y="2481943"/>
            <a:ext cx="10168128" cy="3695020"/>
          </a:xfrm>
        </p:spPr>
        <p:txBody>
          <a:bodyPr>
            <a:normAutofit fontScale="77500" lnSpcReduction="20000"/>
          </a:bodyPr>
          <a:lstStyle/>
          <a:p>
            <a:r>
              <a:rPr lang="en-US" sz="1800" b="1" dirty="0"/>
              <a:t>Step 1: Assess Your Data First</a:t>
            </a:r>
          </a:p>
          <a:p>
            <a:pPr lvl="1"/>
            <a:r>
              <a:rPr lang="en-US" sz="1600" dirty="0"/>
              <a:t>Before applying any AI tool, export your current inventory and transaction data. Identify how many items, how many warehouses, which cost methods are in use, and where the data gaps are.</a:t>
            </a:r>
          </a:p>
          <a:p>
            <a:r>
              <a:rPr lang="en-US" sz="1800" b="1" dirty="0"/>
              <a:t>Step 2: Pick One High-Value Use Case</a:t>
            </a:r>
          </a:p>
          <a:p>
            <a:pPr lvl="1"/>
            <a:r>
              <a:rPr lang="en-US" sz="1600" dirty="0"/>
              <a:t>Do not try to automate everything at once. Start with one task: FIFO layer reconstruction, average cost validation, or opening balance file generation. Pilot it on a subset of items.</a:t>
            </a:r>
          </a:p>
          <a:p>
            <a:r>
              <a:rPr lang="en-US" sz="1800" b="1" dirty="0"/>
              <a:t>Step 3: Measure It</a:t>
            </a:r>
          </a:p>
          <a:p>
            <a:pPr lvl="1"/>
            <a:r>
              <a:rPr lang="en-US" sz="1600" dirty="0"/>
              <a:t>Define a success metric before you start: time saved, error rate, or reconciliation variance. If you cannot measure it, you cannot justify expanding it to the full dataset.</a:t>
            </a:r>
          </a:p>
          <a:p>
            <a:r>
              <a:rPr lang="en-US" sz="1800" b="1" dirty="0"/>
              <a:t>Step 4: Have a Human Review Everything</a:t>
            </a:r>
          </a:p>
          <a:p>
            <a:pPr lvl="1"/>
            <a:r>
              <a:rPr lang="en-US" sz="1600" dirty="0"/>
              <a:t>Every AI-generated output that touches opening balances must be reviewed by someone who understands both the ERP configuration and the accounting behind FIFO or average cost.</a:t>
            </a:r>
          </a:p>
          <a:p>
            <a:r>
              <a:rPr lang="en-US" sz="1800" b="1" dirty="0"/>
              <a:t>Step 5: Then Scale</a:t>
            </a:r>
          </a:p>
          <a:p>
            <a:pPr lvl="1"/>
            <a:r>
              <a:rPr lang="en-US" sz="1600" dirty="0"/>
              <a:t>Once the pilot proves out, apply the same approach to the full item catalogue. This is when AI pays for itself: consistent logic applied across thousands of records in a fraction of the manual time.</a:t>
            </a:r>
          </a:p>
          <a:p>
            <a:r>
              <a:rPr lang="en-US" sz="1800" b="1" dirty="0"/>
              <a:t>The Goal</a:t>
            </a:r>
          </a:p>
          <a:p>
            <a:pPr lvl="1"/>
            <a:r>
              <a:rPr lang="en-US" sz="1600" dirty="0"/>
              <a:t>Not a transformation programme. A proof of concept with a clear ROI metric that earns the right to expand.</a:t>
            </a:r>
          </a:p>
        </p:txBody>
      </p:sp>
    </p:spTree>
    <p:extLst>
      <p:ext uri="{BB962C8B-B14F-4D97-AF65-F5344CB8AC3E}">
        <p14:creationId xmlns:p14="http://schemas.microsoft.com/office/powerpoint/2010/main" val="29704716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E2DCBC4-FFD7-8CB4-3281-44CFF707322B}"/>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FBC68F4-9057-3974-F707-8BC1939726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86877E40-9B1C-32E3-90C5-38A67399BA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5F1BAC30-8FDA-BEA3-CB32-9989EE6EC8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AF4D50C0-386F-B684-E35A-B1AF8B3282AB}"/>
              </a:ext>
            </a:extLst>
          </p:cNvPr>
          <p:cNvSpPr>
            <a:spLocks noGrp="1"/>
          </p:cNvSpPr>
          <p:nvPr>
            <p:ph type="title"/>
          </p:nvPr>
        </p:nvSpPr>
        <p:spPr>
          <a:xfrm>
            <a:off x="1115568" y="548640"/>
            <a:ext cx="10168128" cy="1179576"/>
          </a:xfrm>
        </p:spPr>
        <p:txBody>
          <a:bodyPr>
            <a:normAutofit/>
          </a:bodyPr>
          <a:lstStyle/>
          <a:p>
            <a:r>
              <a:rPr lang="en-US" sz="4000" dirty="0"/>
              <a:t>Key Takeaways</a:t>
            </a:r>
          </a:p>
        </p:txBody>
      </p:sp>
      <p:sp>
        <p:nvSpPr>
          <p:cNvPr id="14" name="Rectangle 13">
            <a:extLst>
              <a:ext uri="{FF2B5EF4-FFF2-40B4-BE49-F238E27FC236}">
                <a16:creationId xmlns:a16="http://schemas.microsoft.com/office/drawing/2014/main" id="{BF7FD45C-C901-70C6-4A6E-E76799F68D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Pladsholder til indhold 2">
            <a:extLst>
              <a:ext uri="{FF2B5EF4-FFF2-40B4-BE49-F238E27FC236}">
                <a16:creationId xmlns:a16="http://schemas.microsoft.com/office/drawing/2014/main" id="{BA870756-193C-11C2-BCDB-83C290417BDE}"/>
              </a:ext>
            </a:extLst>
          </p:cNvPr>
          <p:cNvSpPr>
            <a:spLocks noGrp="1"/>
          </p:cNvSpPr>
          <p:nvPr>
            <p:ph idx="1"/>
          </p:nvPr>
        </p:nvSpPr>
        <p:spPr>
          <a:xfrm>
            <a:off x="1115568" y="2481943"/>
            <a:ext cx="10168128" cy="3695020"/>
          </a:xfrm>
        </p:spPr>
        <p:txBody>
          <a:bodyPr>
            <a:normAutofit fontScale="92500" lnSpcReduction="20000"/>
          </a:bodyPr>
          <a:lstStyle/>
          <a:p>
            <a:r>
              <a:rPr lang="en-US" sz="1800" b="1" dirty="0"/>
              <a:t>Inventory migration is a finance problem, not just an IT problem</a:t>
            </a:r>
          </a:p>
          <a:p>
            <a:pPr lvl="1"/>
            <a:r>
              <a:rPr lang="en-US" sz="1600" dirty="0"/>
              <a:t>The cost method you use determines how profit is calculated. Getting opening balances wrong has real P&amp;L consequences that can take months to unwind.</a:t>
            </a:r>
          </a:p>
          <a:p>
            <a:r>
              <a:rPr lang="en-US" sz="1800" b="1" dirty="0"/>
              <a:t>AI helps most with volume and consistency</a:t>
            </a:r>
          </a:p>
          <a:p>
            <a:pPr lvl="1"/>
            <a:r>
              <a:rPr lang="en-US" sz="1600" dirty="0"/>
              <a:t>Reconstructing FIFO layers, validating average cost calculations, and generating reconciliation reports are exactly the kind of repetitive, logic-driven tasks where AI adds genuine value.</a:t>
            </a:r>
          </a:p>
          <a:p>
            <a:r>
              <a:rPr lang="en-US" sz="1800" b="1" dirty="0"/>
              <a:t>Data quality determines AI quality</a:t>
            </a:r>
          </a:p>
          <a:p>
            <a:pPr lvl="1"/>
            <a:r>
              <a:rPr lang="en-US" sz="1600" dirty="0"/>
              <a:t>If your source system data is inconsistent, incomplete, or poorly structured, AI will not fix that. Clean the data first, then apply automation.</a:t>
            </a:r>
          </a:p>
          <a:p>
            <a:r>
              <a:rPr lang="en-US" sz="1800" b="1" dirty="0"/>
              <a:t>Human sign-off is non-negotiable</a:t>
            </a:r>
          </a:p>
          <a:p>
            <a:pPr lvl="1"/>
            <a:r>
              <a:rPr lang="en-US" sz="1600" dirty="0"/>
              <a:t>AI assists. It does not sign off. Every opening balance file needs a qualified person to review, approve, and take accountability for the result.</a:t>
            </a:r>
          </a:p>
          <a:p>
            <a:r>
              <a:rPr lang="en-US" sz="1800" b="1" dirty="0"/>
              <a:t>Start small, prove it, then scale</a:t>
            </a:r>
          </a:p>
          <a:p>
            <a:pPr lvl="1"/>
            <a:r>
              <a:rPr lang="en-US" sz="1600" dirty="0"/>
              <a:t>Pick one use case, pilot it on a subset of items, measure the result, and then expand. That is the approach that earns trust with clients and delivers real ROI.</a:t>
            </a:r>
          </a:p>
        </p:txBody>
      </p:sp>
    </p:spTree>
    <p:extLst>
      <p:ext uri="{BB962C8B-B14F-4D97-AF65-F5344CB8AC3E}">
        <p14:creationId xmlns:p14="http://schemas.microsoft.com/office/powerpoint/2010/main" val="29704716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E2DCBC4-FFD7-8CB4-3281-44CFF707322B}"/>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FBC68F4-9057-3974-F707-8BC1939726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86877E40-9B1C-32E3-90C5-38A67399BA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5F1BAC30-8FDA-BEA3-CB32-9989EE6EC8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AF4D50C0-386F-B684-E35A-B1AF8B3282AB}"/>
              </a:ext>
            </a:extLst>
          </p:cNvPr>
          <p:cNvSpPr>
            <a:spLocks noGrp="1"/>
          </p:cNvSpPr>
          <p:nvPr>
            <p:ph type="title"/>
          </p:nvPr>
        </p:nvSpPr>
        <p:spPr>
          <a:xfrm>
            <a:off x="1115568" y="548640"/>
            <a:ext cx="10168128" cy="1179576"/>
          </a:xfrm>
        </p:spPr>
        <p:txBody>
          <a:bodyPr>
            <a:normAutofit/>
          </a:bodyPr>
          <a:lstStyle/>
          <a:p>
            <a:r>
              <a:rPr lang="en-US" sz="4000" dirty="0"/>
              <a:t>What to Do Next</a:t>
            </a:r>
          </a:p>
        </p:txBody>
      </p:sp>
      <p:sp>
        <p:nvSpPr>
          <p:cNvPr id="14" name="Rectangle 13">
            <a:extLst>
              <a:ext uri="{FF2B5EF4-FFF2-40B4-BE49-F238E27FC236}">
                <a16:creationId xmlns:a16="http://schemas.microsoft.com/office/drawing/2014/main" id="{BF7FD45C-C901-70C6-4A6E-E76799F68D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Pladsholder til indhold 2">
            <a:extLst>
              <a:ext uri="{FF2B5EF4-FFF2-40B4-BE49-F238E27FC236}">
                <a16:creationId xmlns:a16="http://schemas.microsoft.com/office/drawing/2014/main" id="{BA870756-193C-11C2-BCDB-83C290417BDE}"/>
              </a:ext>
            </a:extLst>
          </p:cNvPr>
          <p:cNvSpPr>
            <a:spLocks noGrp="1"/>
          </p:cNvSpPr>
          <p:nvPr>
            <p:ph idx="1"/>
          </p:nvPr>
        </p:nvSpPr>
        <p:spPr>
          <a:xfrm>
            <a:off x="1115568" y="2481943"/>
            <a:ext cx="10168128" cy="3695020"/>
          </a:xfrm>
        </p:spPr>
        <p:txBody>
          <a:bodyPr>
            <a:normAutofit fontScale="92500" lnSpcReduction="20000"/>
          </a:bodyPr>
          <a:lstStyle/>
          <a:p>
            <a:r>
              <a:rPr lang="en-US" sz="1800" b="1" dirty="0"/>
              <a:t>Assess Your Current Inventory Data</a:t>
            </a:r>
          </a:p>
          <a:p>
            <a:pPr lvl="1"/>
            <a:r>
              <a:rPr lang="en-US" sz="1600" dirty="0"/>
              <a:t>Export your item master and recent transaction history. Look for zero-cost items, negative stock, missing lot references, and items with mixed cost methods.</a:t>
            </a:r>
          </a:p>
          <a:p>
            <a:r>
              <a:rPr lang="en-US" sz="1800" b="1" dirty="0"/>
              <a:t>Confirm Your Cost Method Policy</a:t>
            </a:r>
          </a:p>
          <a:p>
            <a:pPr lvl="1"/>
            <a:r>
              <a:rPr lang="en-US" sz="1600" dirty="0"/>
              <a:t>Align with finance and management on whether FIFO or average cost will carry forward into the new ERP. This decision shapes every step of the migration.</a:t>
            </a:r>
          </a:p>
          <a:p>
            <a:r>
              <a:rPr lang="en-US" sz="1800" b="1" dirty="0"/>
              <a:t>Choose One AI Use Case to Pilot</a:t>
            </a:r>
          </a:p>
          <a:p>
            <a:pPr lvl="1"/>
            <a:r>
              <a:rPr lang="en-US" sz="1600" dirty="0"/>
              <a:t>Pick the highest-volume, most repetitive task in your migration plan. Run a pilot on 10% of your items and measure the result before scaling.</a:t>
            </a:r>
          </a:p>
          <a:p>
            <a:r>
              <a:rPr lang="en-US" sz="1800" b="1" dirty="0"/>
              <a:t>Build a Cutover Reconciliation Template</a:t>
            </a:r>
          </a:p>
          <a:p>
            <a:pPr lvl="1"/>
            <a:r>
              <a:rPr lang="en-US" sz="1600" dirty="0"/>
              <a:t>Define what a successful cutover looks like before you start. Set acceptable variance thresholds by item group and warehouse, and agree on who signs off.</a:t>
            </a:r>
          </a:p>
          <a:p>
            <a:r>
              <a:rPr lang="en-US" sz="1800" b="1" dirty="0"/>
              <a:t>Talk to Someone Who Has Done It</a:t>
            </a:r>
          </a:p>
          <a:p>
            <a:pPr lvl="1"/>
            <a:r>
              <a:rPr lang="en-US" sz="1600" dirty="0"/>
              <a:t>Inventory valuation migration is one of the highest-risk workstreams in any ERP project. If you are unsure where to start, reach out to someone who has handled it before, and I am happy to be of help.</a:t>
            </a:r>
          </a:p>
        </p:txBody>
      </p:sp>
    </p:spTree>
    <p:extLst>
      <p:ext uri="{BB962C8B-B14F-4D97-AF65-F5344CB8AC3E}">
        <p14:creationId xmlns:p14="http://schemas.microsoft.com/office/powerpoint/2010/main" val="16341447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Shape 24">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6F6630F9-0A43-884E-71E7-81CA696F5926}"/>
              </a:ext>
            </a:extLst>
          </p:cNvPr>
          <p:cNvSpPr>
            <a:spLocks noGrp="1"/>
          </p:cNvSpPr>
          <p:nvPr>
            <p:ph type="title"/>
          </p:nvPr>
        </p:nvSpPr>
        <p:spPr>
          <a:xfrm>
            <a:off x="686834" y="1153572"/>
            <a:ext cx="3200400" cy="4461163"/>
          </a:xfrm>
        </p:spPr>
        <p:txBody>
          <a:bodyPr>
            <a:normAutofit/>
          </a:bodyPr>
          <a:lstStyle/>
          <a:p>
            <a:r>
              <a:rPr lang="en-US" dirty="0"/>
              <a:t>Agenda</a:t>
            </a:r>
          </a:p>
        </p:txBody>
      </p:sp>
      <p:sp>
        <p:nvSpPr>
          <p:cNvPr id="27" name="Arc 26">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7" name="Pladsholder til indhold 6">
            <a:extLst>
              <a:ext uri="{FF2B5EF4-FFF2-40B4-BE49-F238E27FC236}">
                <a16:creationId xmlns:a16="http://schemas.microsoft.com/office/drawing/2014/main" id="{2497E683-029D-45AE-4812-A040D4DED108}"/>
              </a:ext>
            </a:extLst>
          </p:cNvPr>
          <p:cNvSpPr>
            <a:spLocks noGrp="1"/>
          </p:cNvSpPr>
          <p:nvPr>
            <p:ph idx="1"/>
          </p:nvPr>
        </p:nvSpPr>
        <p:spPr>
          <a:xfrm>
            <a:off x="4447308" y="591344"/>
            <a:ext cx="6906491" cy="5585619"/>
          </a:xfrm>
        </p:spPr>
        <p:txBody>
          <a:bodyPr anchor="ctr">
            <a:normAutofit/>
          </a:bodyPr>
          <a:lstStyle/>
          <a:p>
            <a:r>
              <a:rPr lang="en-US" sz="2200" dirty="0"/>
              <a:t>The Problem with Inventory at Cutover</a:t>
            </a:r>
          </a:p>
          <a:p>
            <a:r>
              <a:rPr lang="en-US" sz="2200" dirty="0"/>
              <a:t>Where AI Actually Saves Time</a:t>
            </a:r>
          </a:p>
          <a:p>
            <a:r>
              <a:rPr lang="en-US" sz="2200" dirty="0"/>
              <a:t>Worked Examples: FIFO &amp; Average Cost</a:t>
            </a:r>
          </a:p>
          <a:p>
            <a:r>
              <a:rPr lang="en-US" sz="2200" dirty="0"/>
              <a:t>Where AI Does Not Help</a:t>
            </a:r>
          </a:p>
          <a:p>
            <a:r>
              <a:rPr lang="en-US" sz="2200" dirty="0"/>
              <a:t>AI is not out of the box (the hidden cost)</a:t>
            </a:r>
          </a:p>
          <a:p>
            <a:r>
              <a:rPr lang="en-US" sz="2200" dirty="0"/>
              <a:t>A Realistic Starting Point</a:t>
            </a:r>
          </a:p>
          <a:p>
            <a:r>
              <a:rPr lang="en-US" sz="2200" dirty="0"/>
              <a:t>Key Takeaways</a:t>
            </a:r>
          </a:p>
        </p:txBody>
      </p:sp>
    </p:spTree>
    <p:extLst>
      <p:ext uri="{BB962C8B-B14F-4D97-AF65-F5344CB8AC3E}">
        <p14:creationId xmlns:p14="http://schemas.microsoft.com/office/powerpoint/2010/main" val="28893430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E2DCBC4-FFD7-8CB4-3281-44CFF707322B}"/>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FBC68F4-9057-3974-F707-8BC1939726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86877E40-9B1C-32E3-90C5-38A67399BA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5F1BAC30-8FDA-BEA3-CB32-9989EE6EC8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AF4D50C0-386F-B684-E35A-B1AF8B3282AB}"/>
              </a:ext>
            </a:extLst>
          </p:cNvPr>
          <p:cNvSpPr>
            <a:spLocks noGrp="1"/>
          </p:cNvSpPr>
          <p:nvPr>
            <p:ph type="title"/>
          </p:nvPr>
        </p:nvSpPr>
        <p:spPr>
          <a:xfrm>
            <a:off x="1115568" y="548640"/>
            <a:ext cx="10168128" cy="1179576"/>
          </a:xfrm>
        </p:spPr>
        <p:txBody>
          <a:bodyPr>
            <a:normAutofit/>
          </a:bodyPr>
          <a:lstStyle/>
          <a:p>
            <a:r>
              <a:rPr lang="en-US" sz="4000" dirty="0"/>
              <a:t>The Problem with Inventory at Cutover</a:t>
            </a:r>
          </a:p>
        </p:txBody>
      </p:sp>
      <p:sp>
        <p:nvSpPr>
          <p:cNvPr id="14" name="Rectangle 13">
            <a:extLst>
              <a:ext uri="{FF2B5EF4-FFF2-40B4-BE49-F238E27FC236}">
                <a16:creationId xmlns:a16="http://schemas.microsoft.com/office/drawing/2014/main" id="{BF7FD45C-C901-70C6-4A6E-E76799F68D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Pladsholder til indhold 2">
            <a:extLst>
              <a:ext uri="{FF2B5EF4-FFF2-40B4-BE49-F238E27FC236}">
                <a16:creationId xmlns:a16="http://schemas.microsoft.com/office/drawing/2014/main" id="{BA870756-193C-11C2-BCDB-83C290417BDE}"/>
              </a:ext>
            </a:extLst>
          </p:cNvPr>
          <p:cNvSpPr>
            <a:spLocks noGrp="1"/>
          </p:cNvSpPr>
          <p:nvPr>
            <p:ph idx="1"/>
          </p:nvPr>
        </p:nvSpPr>
        <p:spPr>
          <a:xfrm>
            <a:off x="1115568" y="2481943"/>
            <a:ext cx="10168128" cy="3695020"/>
          </a:xfrm>
        </p:spPr>
        <p:txBody>
          <a:bodyPr>
            <a:normAutofit fontScale="92500" lnSpcReduction="10000"/>
          </a:bodyPr>
          <a:lstStyle/>
          <a:p>
            <a:r>
              <a:rPr lang="en-US" sz="1800" b="1" dirty="0"/>
              <a:t>More Than Just Quantities</a:t>
            </a:r>
          </a:p>
          <a:p>
            <a:pPr lvl="1"/>
            <a:r>
              <a:rPr lang="en-US" sz="1600" dirty="0"/>
              <a:t>When migrating to a new ERP, you must carry over not just stock quantities but the cost layers behind them. Getting this wrong has direct P&amp;L consequences.</a:t>
            </a:r>
          </a:p>
          <a:p>
            <a:r>
              <a:rPr lang="en-US" sz="1800" b="1" dirty="0"/>
              <a:t>FIFO</a:t>
            </a:r>
          </a:p>
          <a:p>
            <a:pPr lvl="1"/>
            <a:r>
              <a:rPr lang="en-US" sz="1400" dirty="0"/>
              <a:t>FIFO requires preserving individual receipt cost layers in order.</a:t>
            </a:r>
            <a:endParaRPr lang="en-US" sz="1400" b="1" dirty="0"/>
          </a:p>
          <a:p>
            <a:r>
              <a:rPr lang="en-US" sz="1800" b="1" dirty="0"/>
              <a:t>Average Cost Behave Differently</a:t>
            </a:r>
          </a:p>
          <a:p>
            <a:pPr lvl="1"/>
            <a:r>
              <a:rPr lang="en-US" sz="1600" dirty="0"/>
              <a:t>Average cost requires a mathematically consistent weighted average across all receipts.</a:t>
            </a:r>
          </a:p>
          <a:p>
            <a:r>
              <a:rPr lang="en-US" sz="1800" b="1" dirty="0"/>
              <a:t>The Data Is Rarely Clean</a:t>
            </a:r>
          </a:p>
          <a:p>
            <a:pPr lvl="1"/>
            <a:r>
              <a:rPr lang="en-US" sz="1600" dirty="0"/>
              <a:t>Most mid-market ERP systems have years of accumulated inconsistencies: zero-cost items, negative stock, missing lot references, and cost methods applied incorrectly.</a:t>
            </a:r>
          </a:p>
          <a:p>
            <a:r>
              <a:rPr lang="en-US" sz="1800" b="1" dirty="0"/>
              <a:t>Manual Reconciliation Is Painful</a:t>
            </a:r>
          </a:p>
          <a:p>
            <a:pPr lvl="1"/>
            <a:r>
              <a:rPr lang="en-US" sz="1600" dirty="0"/>
              <a:t>Traditional cutover involves exporting data to Excel, manually correcting it, and importing it into the new system. This can take weeks and is error-prone at scale.</a:t>
            </a:r>
          </a:p>
        </p:txBody>
      </p:sp>
    </p:spTree>
    <p:extLst>
      <p:ext uri="{BB962C8B-B14F-4D97-AF65-F5344CB8AC3E}">
        <p14:creationId xmlns:p14="http://schemas.microsoft.com/office/powerpoint/2010/main" val="29704716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E2DCBC4-FFD7-8CB4-3281-44CFF707322B}"/>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FBC68F4-9057-3974-F707-8BC1939726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86877E40-9B1C-32E3-90C5-38A67399BA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5F1BAC30-8FDA-BEA3-CB32-9989EE6EC8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AF4D50C0-386F-B684-E35A-B1AF8B3282AB}"/>
              </a:ext>
            </a:extLst>
          </p:cNvPr>
          <p:cNvSpPr>
            <a:spLocks noGrp="1"/>
          </p:cNvSpPr>
          <p:nvPr>
            <p:ph type="title"/>
          </p:nvPr>
        </p:nvSpPr>
        <p:spPr>
          <a:xfrm>
            <a:off x="1115568" y="548640"/>
            <a:ext cx="10168128" cy="1179576"/>
          </a:xfrm>
        </p:spPr>
        <p:txBody>
          <a:bodyPr>
            <a:normAutofit/>
          </a:bodyPr>
          <a:lstStyle/>
          <a:p>
            <a:r>
              <a:rPr lang="en-US" sz="4000" dirty="0"/>
              <a:t>Where AI Actually Saves Time</a:t>
            </a:r>
          </a:p>
        </p:txBody>
      </p:sp>
      <p:sp>
        <p:nvSpPr>
          <p:cNvPr id="14" name="Rectangle 13">
            <a:extLst>
              <a:ext uri="{FF2B5EF4-FFF2-40B4-BE49-F238E27FC236}">
                <a16:creationId xmlns:a16="http://schemas.microsoft.com/office/drawing/2014/main" id="{BF7FD45C-C901-70C6-4A6E-E76799F68D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Pladsholder til indhold 2">
            <a:extLst>
              <a:ext uri="{FF2B5EF4-FFF2-40B4-BE49-F238E27FC236}">
                <a16:creationId xmlns:a16="http://schemas.microsoft.com/office/drawing/2014/main" id="{BA870756-193C-11C2-BCDB-83C290417BDE}"/>
              </a:ext>
            </a:extLst>
          </p:cNvPr>
          <p:cNvSpPr>
            <a:spLocks noGrp="1"/>
          </p:cNvSpPr>
          <p:nvPr>
            <p:ph idx="1"/>
          </p:nvPr>
        </p:nvSpPr>
        <p:spPr>
          <a:xfrm>
            <a:off x="1121918" y="2488293"/>
            <a:ext cx="10168128" cy="3695020"/>
          </a:xfrm>
        </p:spPr>
        <p:txBody>
          <a:bodyPr>
            <a:normAutofit fontScale="77500" lnSpcReduction="20000"/>
          </a:bodyPr>
          <a:lstStyle/>
          <a:p>
            <a:r>
              <a:rPr lang="en-US" sz="1800" b="1" dirty="0"/>
              <a:t>Data Analysis and Cleanup Before Migration</a:t>
            </a:r>
          </a:p>
          <a:p>
            <a:pPr lvl="1"/>
            <a:r>
              <a:rPr lang="en-US" sz="1600" dirty="0"/>
              <a:t>AI can scan your existing item and transaction data to identify inconsistencies, items on the wrong cost method, or duplicate records before you build your migration file.</a:t>
            </a:r>
          </a:p>
          <a:p>
            <a:r>
              <a:rPr lang="en-US" sz="1800" b="1" dirty="0"/>
              <a:t>FIFO Layer Reconstruction</a:t>
            </a:r>
          </a:p>
          <a:p>
            <a:pPr lvl="1"/>
            <a:r>
              <a:rPr lang="en-US" sz="1600" dirty="0"/>
              <a:t>If the old system has incomplete lot or receipt history, AI can help reconstruct probable cost layers from transaction logs. This is otherwise extremely manual work at scale.</a:t>
            </a:r>
          </a:p>
          <a:p>
            <a:r>
              <a:rPr lang="en-US" sz="1800" b="1" dirty="0"/>
              <a:t>Average Cost Validation</a:t>
            </a:r>
          </a:p>
          <a:p>
            <a:pPr lvl="1"/>
            <a:r>
              <a:rPr lang="en-US" sz="1600" dirty="0"/>
              <a:t>AI can cross-check that the weighted average cost in your source system is mathematically consistent with the full transaction history, which is critical when migrating from older platforms like AX2012 or Navision.</a:t>
            </a:r>
          </a:p>
          <a:p>
            <a:r>
              <a:rPr lang="en-US" sz="1800" b="1" dirty="0"/>
              <a:t>Opening Balance File Preparation</a:t>
            </a:r>
          </a:p>
          <a:p>
            <a:pPr lvl="1"/>
            <a:r>
              <a:rPr lang="en-US" sz="1600" dirty="0"/>
              <a:t>AI can generate and validate the import file structure for the new ERP, flagging items with zero cost, negative stock, or missing units of measure before cutover day.</a:t>
            </a:r>
          </a:p>
          <a:p>
            <a:r>
              <a:rPr lang="en-US" sz="1800" b="1" dirty="0"/>
              <a:t>Cutover Reconciliation</a:t>
            </a:r>
          </a:p>
          <a:p>
            <a:pPr lvl="1"/>
            <a:r>
              <a:rPr lang="en-US" sz="1600" dirty="0"/>
              <a:t>After migration, AI can compare pre- and post-migration inventory value by item group, warehouse, or cost method, and produce a variance report ready for sign-off.</a:t>
            </a:r>
          </a:p>
          <a:p>
            <a:r>
              <a:rPr lang="en-US" sz="1800" b="1" dirty="0"/>
              <a:t>Inventory Age Distribution Analysis</a:t>
            </a:r>
          </a:p>
          <a:p>
            <a:pPr lvl="1"/>
            <a:r>
              <a:rPr lang="en-US" sz="1600" dirty="0"/>
              <a:t>For FIFO specifically, understanding how old your cost layers are across warehouses is essential. AI can summarise this across thousands of items in minutes.</a:t>
            </a:r>
          </a:p>
        </p:txBody>
      </p:sp>
    </p:spTree>
    <p:extLst>
      <p:ext uri="{BB962C8B-B14F-4D97-AF65-F5344CB8AC3E}">
        <p14:creationId xmlns:p14="http://schemas.microsoft.com/office/powerpoint/2010/main" val="29704716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E2DCBC4-FFD7-8CB4-3281-44CFF707322B}"/>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FBC68F4-9057-3974-F707-8BC1939726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86877E40-9B1C-32E3-90C5-38A67399BA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5F1BAC30-8FDA-BEA3-CB32-9989EE6EC8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AF4D50C0-386F-B684-E35A-B1AF8B3282AB}"/>
              </a:ext>
            </a:extLst>
          </p:cNvPr>
          <p:cNvSpPr>
            <a:spLocks noGrp="1"/>
          </p:cNvSpPr>
          <p:nvPr>
            <p:ph type="title"/>
          </p:nvPr>
        </p:nvSpPr>
        <p:spPr>
          <a:xfrm>
            <a:off x="1115568" y="548640"/>
            <a:ext cx="10168128" cy="1179576"/>
          </a:xfrm>
        </p:spPr>
        <p:txBody>
          <a:bodyPr>
            <a:normAutofit/>
          </a:bodyPr>
          <a:lstStyle/>
          <a:p>
            <a:r>
              <a:rPr lang="en-US" sz="4000" dirty="0"/>
              <a:t>FIFO Example 1: Reconstructing Cost Layers</a:t>
            </a:r>
          </a:p>
        </p:txBody>
      </p:sp>
      <p:sp>
        <p:nvSpPr>
          <p:cNvPr id="14" name="Rectangle 13">
            <a:extLst>
              <a:ext uri="{FF2B5EF4-FFF2-40B4-BE49-F238E27FC236}">
                <a16:creationId xmlns:a16="http://schemas.microsoft.com/office/drawing/2014/main" id="{BF7FD45C-C901-70C6-4A6E-E76799F68D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Pladsholder til indhold 2">
            <a:extLst>
              <a:ext uri="{FF2B5EF4-FFF2-40B4-BE49-F238E27FC236}">
                <a16:creationId xmlns:a16="http://schemas.microsoft.com/office/drawing/2014/main" id="{BA870756-193C-11C2-BCDB-83C290417BDE}"/>
              </a:ext>
            </a:extLst>
          </p:cNvPr>
          <p:cNvSpPr>
            <a:spLocks noGrp="1"/>
          </p:cNvSpPr>
          <p:nvPr>
            <p:ph idx="1"/>
          </p:nvPr>
        </p:nvSpPr>
        <p:spPr>
          <a:xfrm>
            <a:off x="1121918" y="2488293"/>
            <a:ext cx="10168128" cy="3695020"/>
          </a:xfrm>
        </p:spPr>
        <p:txBody>
          <a:bodyPr>
            <a:normAutofit/>
          </a:bodyPr>
          <a:lstStyle/>
          <a:p>
            <a:r>
              <a:rPr lang="en-US" sz="1800" b="1" dirty="0"/>
              <a:t>The situation</a:t>
            </a:r>
          </a:p>
          <a:p>
            <a:pPr lvl="1"/>
            <a:r>
              <a:rPr lang="en-US" sz="1600" dirty="0"/>
              <a:t>Wholesale distributor migrating from AX2012 to D365 F&amp;O. 12,000 active SKUs across 3 warehouses, FIFO costing, with incomplete receipt history for items added before 2020.</a:t>
            </a:r>
          </a:p>
          <a:p>
            <a:r>
              <a:rPr lang="en-US" sz="1800" b="1" dirty="0"/>
              <a:t>How AI can help</a:t>
            </a:r>
          </a:p>
          <a:p>
            <a:pPr lvl="1"/>
            <a:r>
              <a:rPr lang="en-US" sz="1600" dirty="0"/>
              <a:t>AI went through years of inventory transactions, reconstruct probable FIFO cost layers per item-warehouse, and flag items where source data is too sparse for confident reconstruction.</a:t>
            </a:r>
          </a:p>
          <a:p>
            <a:r>
              <a:rPr lang="en-US" sz="1800" b="1" dirty="0"/>
              <a:t>Outcome</a:t>
            </a:r>
          </a:p>
          <a:p>
            <a:pPr lvl="1"/>
            <a:r>
              <a:rPr lang="en-US" sz="1600" dirty="0"/>
              <a:t>94% of layers matched within tolerance on first pass. Manual reconciliation effort dropped from an estimated 3 weeks to 2 days, with a clean exception list for the controller to review.</a:t>
            </a:r>
          </a:p>
        </p:txBody>
      </p:sp>
    </p:spTree>
    <p:extLst>
      <p:ext uri="{BB962C8B-B14F-4D97-AF65-F5344CB8AC3E}">
        <p14:creationId xmlns:p14="http://schemas.microsoft.com/office/powerpoint/2010/main" val="39997914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E2DCBC4-FFD7-8CB4-3281-44CFF707322B}"/>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FBC68F4-9057-3974-F707-8BC1939726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86877E40-9B1C-32E3-90C5-38A67399BA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5F1BAC30-8FDA-BEA3-CB32-9989EE6EC8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AF4D50C0-386F-B684-E35A-B1AF8B3282AB}"/>
              </a:ext>
            </a:extLst>
          </p:cNvPr>
          <p:cNvSpPr>
            <a:spLocks noGrp="1"/>
          </p:cNvSpPr>
          <p:nvPr>
            <p:ph type="title"/>
          </p:nvPr>
        </p:nvSpPr>
        <p:spPr>
          <a:xfrm>
            <a:off x="1115568" y="548640"/>
            <a:ext cx="10168128" cy="1179576"/>
          </a:xfrm>
        </p:spPr>
        <p:txBody>
          <a:bodyPr>
            <a:normAutofit/>
          </a:bodyPr>
          <a:lstStyle/>
          <a:p>
            <a:r>
              <a:rPr lang="en-US" sz="4000" dirty="0"/>
              <a:t>FIFO Example 1: A Worked Example</a:t>
            </a:r>
          </a:p>
        </p:txBody>
      </p:sp>
      <p:sp>
        <p:nvSpPr>
          <p:cNvPr id="14" name="Rectangle 13">
            <a:extLst>
              <a:ext uri="{FF2B5EF4-FFF2-40B4-BE49-F238E27FC236}">
                <a16:creationId xmlns:a16="http://schemas.microsoft.com/office/drawing/2014/main" id="{BF7FD45C-C901-70C6-4A6E-E76799F68D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Pladsholder til indhold 2">
            <a:extLst>
              <a:ext uri="{FF2B5EF4-FFF2-40B4-BE49-F238E27FC236}">
                <a16:creationId xmlns:a16="http://schemas.microsoft.com/office/drawing/2014/main" id="{BA870756-193C-11C2-BCDB-83C290417BDE}"/>
              </a:ext>
            </a:extLst>
          </p:cNvPr>
          <p:cNvSpPr>
            <a:spLocks noGrp="1"/>
          </p:cNvSpPr>
          <p:nvPr>
            <p:ph idx="1"/>
          </p:nvPr>
        </p:nvSpPr>
        <p:spPr>
          <a:xfrm>
            <a:off x="1121918" y="2488293"/>
            <a:ext cx="10168128" cy="3695020"/>
          </a:xfrm>
        </p:spPr>
        <p:txBody>
          <a:bodyPr>
            <a:normAutofit/>
          </a:bodyPr>
          <a:lstStyle/>
          <a:p>
            <a:r>
              <a:rPr lang="en-US" sz="1600" b="1" dirty="0"/>
              <a:t>Item ITM-4471, Warehouse W01: what the AI sees</a:t>
            </a:r>
          </a:p>
          <a:p>
            <a:pPr lvl="1"/>
            <a:r>
              <a:rPr lang="en-US" sz="1400" dirty="0"/>
              <a:t>Three receipts in AX2012: 200 pcs @ 12.50 (Jan), 150 pcs @ 13.20 (Mar), 100 pcs @ 13.80 (Jun). Issues to date: 280 pcs.</a:t>
            </a:r>
          </a:p>
          <a:p>
            <a:r>
              <a:rPr lang="en-US" sz="1600" b="1" dirty="0"/>
              <a:t>Step 1: Rebuild on-hand: 200 + 150 + 100 − 280 = 170 pcs</a:t>
            </a:r>
          </a:p>
          <a:p>
            <a:pPr lvl="1"/>
            <a:r>
              <a:rPr lang="en-US" sz="1400" dirty="0"/>
              <a:t>Matches the closing balance in AX2012, giving a clean starting point.</a:t>
            </a:r>
          </a:p>
          <a:p>
            <a:r>
              <a:rPr lang="en-US" sz="1600" b="1" dirty="0"/>
              <a:t>Step 2: Walk the 280 issued pcs through FIFO</a:t>
            </a:r>
          </a:p>
          <a:p>
            <a:pPr lvl="1"/>
            <a:r>
              <a:rPr lang="en-US" sz="1400" dirty="0"/>
              <a:t>First 200 pcs come off the Jan layer (now empty), next 80 off the Mar layer. Open layers in D365 F&amp;O: 70 pcs @ 13.20 + 100 pcs @ 13.80.</a:t>
            </a:r>
          </a:p>
          <a:p>
            <a:r>
              <a:rPr lang="en-US" sz="1600" b="1" dirty="0"/>
              <a:t>Step 3: Check against the GL</a:t>
            </a:r>
          </a:p>
          <a:p>
            <a:pPr lvl="1"/>
            <a:r>
              <a:rPr lang="en-US" sz="1400" dirty="0"/>
              <a:t>Reconstructed value: 70 × 13.20 + 100 × 13.80 = 2,304 DKK. GL says 2,298 DKK, a 0.3 % gap, well within tolerance. Item passes.</a:t>
            </a:r>
          </a:p>
          <a:p>
            <a:r>
              <a:rPr lang="en-US" sz="1600" b="1" dirty="0"/>
              <a:t>Step 4: Flag what is not safe to auto-migrate</a:t>
            </a:r>
          </a:p>
          <a:p>
            <a:pPr lvl="1"/>
            <a:r>
              <a:rPr lang="en-US" sz="1400" dirty="0"/>
              <a:t>Of 12,000 items, 11,280 (94 %) pass automatically. 720 with missing dates or &gt; 1 % gap are sent to the controller for review.</a:t>
            </a:r>
          </a:p>
        </p:txBody>
      </p:sp>
    </p:spTree>
    <p:extLst>
      <p:ext uri="{BB962C8B-B14F-4D97-AF65-F5344CB8AC3E}">
        <p14:creationId xmlns:p14="http://schemas.microsoft.com/office/powerpoint/2010/main" val="8101805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E2DCBC4-FFD7-8CB4-3281-44CFF707322B}"/>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FBC68F4-9057-3974-F707-8BC1939726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86877E40-9B1C-32E3-90C5-38A67399BA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5F1BAC30-8FDA-BEA3-CB32-9989EE6EC8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AF4D50C0-386F-B684-E35A-B1AF8B3282AB}"/>
              </a:ext>
            </a:extLst>
          </p:cNvPr>
          <p:cNvSpPr>
            <a:spLocks noGrp="1"/>
          </p:cNvSpPr>
          <p:nvPr>
            <p:ph type="title"/>
          </p:nvPr>
        </p:nvSpPr>
        <p:spPr>
          <a:xfrm>
            <a:off x="1115568" y="548640"/>
            <a:ext cx="10168128" cy="1179576"/>
          </a:xfrm>
        </p:spPr>
        <p:txBody>
          <a:bodyPr>
            <a:normAutofit fontScale="90000"/>
          </a:bodyPr>
          <a:lstStyle/>
          <a:p>
            <a:r>
              <a:rPr lang="en-US" sz="4000" dirty="0"/>
              <a:t>FIFO Example 2: Inventory Age and Cutover Variance</a:t>
            </a:r>
          </a:p>
        </p:txBody>
      </p:sp>
      <p:sp>
        <p:nvSpPr>
          <p:cNvPr id="14" name="Rectangle 13">
            <a:extLst>
              <a:ext uri="{FF2B5EF4-FFF2-40B4-BE49-F238E27FC236}">
                <a16:creationId xmlns:a16="http://schemas.microsoft.com/office/drawing/2014/main" id="{BF7FD45C-C901-70C6-4A6E-E76799F68D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Pladsholder til indhold 2">
            <a:extLst>
              <a:ext uri="{FF2B5EF4-FFF2-40B4-BE49-F238E27FC236}">
                <a16:creationId xmlns:a16="http://schemas.microsoft.com/office/drawing/2014/main" id="{BA870756-193C-11C2-BCDB-83C290417BDE}"/>
              </a:ext>
            </a:extLst>
          </p:cNvPr>
          <p:cNvSpPr>
            <a:spLocks noGrp="1"/>
          </p:cNvSpPr>
          <p:nvPr>
            <p:ph idx="1"/>
          </p:nvPr>
        </p:nvSpPr>
        <p:spPr>
          <a:xfrm>
            <a:off x="1121918" y="2488293"/>
            <a:ext cx="10168128" cy="3695020"/>
          </a:xfrm>
        </p:spPr>
        <p:txBody>
          <a:bodyPr>
            <a:normAutofit/>
          </a:bodyPr>
          <a:lstStyle/>
          <a:p>
            <a:r>
              <a:rPr lang="en-US" sz="1800" b="1" dirty="0"/>
              <a:t>The situation</a:t>
            </a:r>
          </a:p>
          <a:p>
            <a:pPr lvl="1"/>
            <a:r>
              <a:rPr lang="en-US" sz="1600" dirty="0"/>
              <a:t>Food manufacturer on FIFO with shelf-life sensitivity, migrating from AX2012 to D365 F&amp;O. 4 warehouses, 6,200 SKUs. Leadership needed assurance that obsolete stock was not carried into the new ledger.</a:t>
            </a:r>
          </a:p>
          <a:p>
            <a:r>
              <a:rPr lang="en-US" sz="1800" b="1" dirty="0"/>
              <a:t>How AI can help</a:t>
            </a:r>
          </a:p>
          <a:p>
            <a:pPr lvl="1"/>
            <a:r>
              <a:rPr lang="en-US" sz="1600" dirty="0"/>
              <a:t>Summarise cost-layer age across all warehouses, flag items with layers older than 12 months and no recent issues, and produce a pre/post-cutover variance report by item group.</a:t>
            </a:r>
          </a:p>
          <a:p>
            <a:r>
              <a:rPr lang="en-US" sz="1800" b="1" dirty="0"/>
              <a:t>Outcome</a:t>
            </a:r>
          </a:p>
          <a:p>
            <a:pPr lvl="1"/>
            <a:r>
              <a:rPr lang="en-US" sz="1600" dirty="0"/>
              <a:t>€380k of obsolete stock identified and written down before migration. Post-cutover inventory value variance landed at 0.3%, well inside the 1% threshold agreed with auditors.</a:t>
            </a:r>
          </a:p>
        </p:txBody>
      </p:sp>
    </p:spTree>
    <p:extLst>
      <p:ext uri="{BB962C8B-B14F-4D97-AF65-F5344CB8AC3E}">
        <p14:creationId xmlns:p14="http://schemas.microsoft.com/office/powerpoint/2010/main" val="8144338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E2DCBC4-FFD7-8CB4-3281-44CFF707322B}"/>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FBC68F4-9057-3974-F707-8BC1939726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86877E40-9B1C-32E3-90C5-38A67399BA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5F1BAC30-8FDA-BEA3-CB32-9989EE6EC8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AF4D50C0-386F-B684-E35A-B1AF8B3282AB}"/>
              </a:ext>
            </a:extLst>
          </p:cNvPr>
          <p:cNvSpPr>
            <a:spLocks noGrp="1"/>
          </p:cNvSpPr>
          <p:nvPr>
            <p:ph type="title"/>
          </p:nvPr>
        </p:nvSpPr>
        <p:spPr>
          <a:xfrm>
            <a:off x="1115568" y="548640"/>
            <a:ext cx="10168128" cy="1179576"/>
          </a:xfrm>
        </p:spPr>
        <p:txBody>
          <a:bodyPr>
            <a:normAutofit/>
          </a:bodyPr>
          <a:lstStyle/>
          <a:p>
            <a:r>
              <a:rPr lang="en-US" sz="4000" dirty="0"/>
              <a:t>FIFO Example 2: A Worked Example</a:t>
            </a:r>
          </a:p>
        </p:txBody>
      </p:sp>
      <p:sp>
        <p:nvSpPr>
          <p:cNvPr id="14" name="Rectangle 13">
            <a:extLst>
              <a:ext uri="{FF2B5EF4-FFF2-40B4-BE49-F238E27FC236}">
                <a16:creationId xmlns:a16="http://schemas.microsoft.com/office/drawing/2014/main" id="{BF7FD45C-C901-70C6-4A6E-E76799F68D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Pladsholder til indhold 2">
            <a:extLst>
              <a:ext uri="{FF2B5EF4-FFF2-40B4-BE49-F238E27FC236}">
                <a16:creationId xmlns:a16="http://schemas.microsoft.com/office/drawing/2014/main" id="{BA870756-193C-11C2-BCDB-83C290417BDE}"/>
              </a:ext>
            </a:extLst>
          </p:cNvPr>
          <p:cNvSpPr>
            <a:spLocks noGrp="1"/>
          </p:cNvSpPr>
          <p:nvPr>
            <p:ph idx="1"/>
          </p:nvPr>
        </p:nvSpPr>
        <p:spPr>
          <a:xfrm>
            <a:off x="1121918" y="2488293"/>
            <a:ext cx="10168128" cy="3695020"/>
          </a:xfrm>
        </p:spPr>
        <p:txBody>
          <a:bodyPr>
            <a:normAutofit/>
          </a:bodyPr>
          <a:lstStyle/>
          <a:p>
            <a:r>
              <a:rPr lang="en-US" sz="1600" b="1" dirty="0"/>
              <a:t>Item ITM-8820, Warehouse W03: what the AI sees</a:t>
            </a:r>
          </a:p>
          <a:p>
            <a:pPr lvl="1"/>
            <a:r>
              <a:rPr lang="en-US" sz="1400" dirty="0"/>
              <a:t>Two open layers on the cutover date: 400 pcs received Feb 2022 @ 18.40, 60 pcs received Nov 2023 @ 19.10. No issues in the last 90 days.</a:t>
            </a:r>
          </a:p>
          <a:p>
            <a:r>
              <a:rPr lang="en-US" sz="1600" b="1" dirty="0"/>
              <a:t>Step 1: Weighted age of stock on hand</a:t>
            </a:r>
          </a:p>
          <a:p>
            <a:pPr lvl="1"/>
            <a:r>
              <a:rPr lang="en-US" sz="1400" dirty="0"/>
              <a:t>Old layer ≈ 670 days, new layer ≈ 180 days. Weighted average: 606 days. Shelf life for this group is 540 days.</a:t>
            </a:r>
          </a:p>
          <a:p>
            <a:r>
              <a:rPr lang="en-US" sz="1600" b="1" dirty="0"/>
              <a:t>Step 2: Flag as obsolete and propose a write-down</a:t>
            </a:r>
          </a:p>
          <a:p>
            <a:pPr lvl="1"/>
            <a:r>
              <a:rPr lang="en-US" sz="1400" dirty="0"/>
              <a:t>Stock value: 400 × 18.40 + 60 × 19.10 = 8,506 DKK. Suggested write-down at 30 %: 2,552 DKK. Controller approves before cutover.</a:t>
            </a:r>
          </a:p>
          <a:p>
            <a:r>
              <a:rPr lang="en-US" sz="1600" b="1" dirty="0"/>
              <a:t>Step 3: Pre/post-cutover variance by item group</a:t>
            </a:r>
          </a:p>
          <a:p>
            <a:pPr lvl="1"/>
            <a:r>
              <a:rPr lang="en-US" sz="1400" dirty="0"/>
              <a:t>Raw materials: AX2012 = 4.21M DKK, D365 = 4.22M (+0.2 %). Finished goods: 7.85M to 7.83M (−0.3 %). Both inside the 1 % tolerance.</a:t>
            </a:r>
          </a:p>
          <a:p>
            <a:r>
              <a:rPr lang="en-US" sz="1600" b="1" dirty="0"/>
              <a:t>Step 4: Reconcile to the GL inventory account</a:t>
            </a:r>
          </a:p>
          <a:p>
            <a:pPr lvl="1"/>
            <a:r>
              <a:rPr lang="en-US" sz="1400" dirty="0"/>
              <a:t>D365 inventory sub-ledger: 12.05M. GL account 1400: 12.05M. Residual: 0 DKK. Cutover signed off in 2 days, not 2 weeks.</a:t>
            </a:r>
          </a:p>
        </p:txBody>
      </p:sp>
    </p:spTree>
    <p:extLst>
      <p:ext uri="{BB962C8B-B14F-4D97-AF65-F5344CB8AC3E}">
        <p14:creationId xmlns:p14="http://schemas.microsoft.com/office/powerpoint/2010/main" val="6629650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E2DCBC4-FFD7-8CB4-3281-44CFF707322B}"/>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FBC68F4-9057-3974-F707-8BC1939726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86877E40-9B1C-32E3-90C5-38A67399BA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5F1BAC30-8FDA-BEA3-CB32-9989EE6EC8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AF4D50C0-386F-B684-E35A-B1AF8B3282AB}"/>
              </a:ext>
            </a:extLst>
          </p:cNvPr>
          <p:cNvSpPr>
            <a:spLocks noGrp="1"/>
          </p:cNvSpPr>
          <p:nvPr>
            <p:ph type="title"/>
          </p:nvPr>
        </p:nvSpPr>
        <p:spPr>
          <a:xfrm>
            <a:off x="1115568" y="548640"/>
            <a:ext cx="10168128" cy="1179576"/>
          </a:xfrm>
        </p:spPr>
        <p:txBody>
          <a:bodyPr>
            <a:normAutofit fontScale="90000"/>
          </a:bodyPr>
          <a:lstStyle/>
          <a:p>
            <a:r>
              <a:rPr lang="en-US" sz="4000" dirty="0"/>
              <a:t>Average Cost Example 1: Validating Weighted Average</a:t>
            </a:r>
          </a:p>
        </p:txBody>
      </p:sp>
      <p:sp>
        <p:nvSpPr>
          <p:cNvPr id="14" name="Rectangle 13">
            <a:extLst>
              <a:ext uri="{FF2B5EF4-FFF2-40B4-BE49-F238E27FC236}">
                <a16:creationId xmlns:a16="http://schemas.microsoft.com/office/drawing/2014/main" id="{BF7FD45C-C901-70C6-4A6E-E76799F68D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Pladsholder til indhold 2">
            <a:extLst>
              <a:ext uri="{FF2B5EF4-FFF2-40B4-BE49-F238E27FC236}">
                <a16:creationId xmlns:a16="http://schemas.microsoft.com/office/drawing/2014/main" id="{BA870756-193C-11C2-BCDB-83C290417BDE}"/>
              </a:ext>
            </a:extLst>
          </p:cNvPr>
          <p:cNvSpPr>
            <a:spLocks noGrp="1"/>
          </p:cNvSpPr>
          <p:nvPr>
            <p:ph idx="1"/>
          </p:nvPr>
        </p:nvSpPr>
        <p:spPr>
          <a:xfrm>
            <a:off x="1121918" y="2488293"/>
            <a:ext cx="10168128" cy="3695020"/>
          </a:xfrm>
        </p:spPr>
        <p:txBody>
          <a:bodyPr>
            <a:normAutofit/>
          </a:bodyPr>
          <a:lstStyle/>
          <a:p>
            <a:r>
              <a:rPr lang="en-US" sz="1800" b="1" dirty="0"/>
              <a:t>The situation</a:t>
            </a:r>
          </a:p>
          <a:p>
            <a:pPr lvl="1"/>
            <a:r>
              <a:rPr lang="en-US" sz="1600" dirty="0"/>
              <a:t>Manufacturer moving from AX2012 to D365 F&amp;O. 8,500 items on weighted average cost, with a long suspicion that historical averages had drifted from the actual transaction stream.</a:t>
            </a:r>
          </a:p>
          <a:p>
            <a:r>
              <a:rPr lang="en-US" sz="1800" b="1" dirty="0"/>
              <a:t>How AI can help</a:t>
            </a:r>
          </a:p>
          <a:p>
            <a:pPr lvl="1"/>
            <a:r>
              <a:rPr lang="en-US" sz="1600" dirty="0"/>
              <a:t>Recalculate the weighted average cost for every item from the full receipt and issue history, then compare the result against the value carried in the source system to surface discrepancies.</a:t>
            </a:r>
          </a:p>
          <a:p>
            <a:r>
              <a:rPr lang="en-US" sz="1800" b="1" dirty="0"/>
              <a:t>Outcome</a:t>
            </a:r>
          </a:p>
          <a:p>
            <a:pPr lvl="1"/>
            <a:r>
              <a:rPr lang="en-US" sz="1600" dirty="0"/>
              <a:t>217 items flagged with drifted averages, totalling roughly €140k of valuation correction. Issues were resolved before go-live rather than landing as a year-one audit finding.</a:t>
            </a:r>
          </a:p>
        </p:txBody>
      </p:sp>
    </p:spTree>
    <p:extLst>
      <p:ext uri="{BB962C8B-B14F-4D97-AF65-F5344CB8AC3E}">
        <p14:creationId xmlns:p14="http://schemas.microsoft.com/office/powerpoint/2010/main" val="100720724"/>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themeOverrid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700" row="0">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D3DFE6F2-D39E-4A1F-AFCC-C6CF2A29B54D}">
  <we:reference id="wa200010001" version="1.0.0.1" store="en-US" storeType="OMEX"/>
  <we:alternateReferences>
    <we:reference id="WA200010001" version="1.0.0.1" store="" storeType="OMEX"/>
  </we:alternateReferences>
  <we:properties>
    <we:property name="claude.fileId" value="&quot;73c0eac1-e82d-4449-aee6-f8a5c84b4f89&quot;"/>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emplate/>
  <TotalTime>11249</TotalTime>
  <Words>2634</Words>
  <Application>Microsoft Office PowerPoint</Application>
  <PresentationFormat>Widescreen</PresentationFormat>
  <Paragraphs>165</Paragraphs>
  <Slides>17</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Aptos</vt:lpstr>
      <vt:lpstr>Aptos Display</vt:lpstr>
      <vt:lpstr>Arial</vt:lpstr>
      <vt:lpstr>Calibri</vt:lpstr>
      <vt:lpstr>Office-tema</vt:lpstr>
      <vt:lpstr>AI in ERP Inventory Migration</vt:lpstr>
      <vt:lpstr>Agenda</vt:lpstr>
      <vt:lpstr>The Problem with Inventory at Cutover</vt:lpstr>
      <vt:lpstr>Where AI Actually Saves Time</vt:lpstr>
      <vt:lpstr>FIFO Example 1: Reconstructing Cost Layers</vt:lpstr>
      <vt:lpstr>FIFO Example 1: A Worked Example</vt:lpstr>
      <vt:lpstr>FIFO Example 2: Inventory Age and Cutover Variance</vt:lpstr>
      <vt:lpstr>FIFO Example 2: A Worked Example</vt:lpstr>
      <vt:lpstr>Average Cost Example 1: Validating Weighted Average</vt:lpstr>
      <vt:lpstr>Average Cost Example 1: A Worked Example</vt:lpstr>
      <vt:lpstr>Average Cost Example 2: Detecting Cost Drift Across Periods</vt:lpstr>
      <vt:lpstr>Average Cost Example 2: A Worked Example</vt:lpstr>
      <vt:lpstr>Where AI Does Not Help</vt:lpstr>
      <vt:lpstr>AI is not out of the box (the hidden cost)</vt:lpstr>
      <vt:lpstr>A Realistic Starting Point</vt:lpstr>
      <vt:lpstr>Key Takeaways</vt:lpstr>
      <vt:lpstr>What to Do Next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Ali Jamili</dc:creator>
  <cp:lastModifiedBy>Ali Jamili</cp:lastModifiedBy>
  <cp:revision>102</cp:revision>
  <dcterms:created xsi:type="dcterms:W3CDTF">2026-01-28T19:56:17Z</dcterms:created>
  <dcterms:modified xsi:type="dcterms:W3CDTF">2026-05-25T20:29:53Z</dcterms:modified>
</cp:coreProperties>
</file>